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71" r:id="rId2"/>
    <p:sldId id="277" r:id="rId3"/>
    <p:sldId id="258" r:id="rId4"/>
    <p:sldId id="270" r:id="rId5"/>
    <p:sldId id="279" r:id="rId6"/>
    <p:sldId id="272" r:id="rId7"/>
    <p:sldId id="263" r:id="rId8"/>
    <p:sldId id="264" r:id="rId9"/>
    <p:sldId id="276" r:id="rId10"/>
  </p:sldIdLst>
  <p:sldSz cx="9144000" cy="6858000" type="screen4x3"/>
  <p:notesSz cx="7104063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E40"/>
    <a:srgbClr val="D2A000"/>
    <a:srgbClr val="B4E1EC"/>
    <a:srgbClr val="B5E1EB"/>
    <a:srgbClr val="DBEEF4"/>
    <a:srgbClr val="DEEAF2"/>
    <a:srgbClr val="DEEFF2"/>
    <a:srgbClr val="DFEFF1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59" autoAdjust="0"/>
    <p:restoredTop sz="94560" autoAdjust="0"/>
  </p:normalViewPr>
  <p:slideViewPr>
    <p:cSldViewPr>
      <p:cViewPr>
        <p:scale>
          <a:sx n="118" d="100"/>
          <a:sy n="118" d="100"/>
        </p:scale>
        <p:origin x="-148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5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4" y="5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F9BBE1D1-ED58-4C02-A3D9-B51D15DC769A}" type="datetimeFigureOut">
              <a:rPr lang="ko-KR" altLang="en-US" smtClean="0"/>
              <a:pPr/>
              <a:t>2020-01-16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93775" y="768350"/>
            <a:ext cx="5116513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7" y="4861441"/>
            <a:ext cx="5683250" cy="4605576"/>
          </a:xfrm>
          <a:prstGeom prst="rect">
            <a:avLst/>
          </a:prstGeom>
        </p:spPr>
        <p:txBody>
          <a:bodyPr vert="horz" lIns="99075" tIns="49538" rIns="99075" bIns="49538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721111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4" y="9721111"/>
            <a:ext cx="3078427" cy="511731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F7BD7560-A389-4D22-823F-C48A4422CCB6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BD7560-A389-4D22-823F-C48A4422CCB6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CA652-120F-4677-A538-FF472F8C4E8F}" type="datetimeFigureOut">
              <a:rPr lang="ko-KR" altLang="en-US" smtClean="0"/>
              <a:pPr/>
              <a:t>2020-01-16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C3BB-F86E-4A12-B2D0-3F97E20B037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CA652-120F-4677-A538-FF472F8C4E8F}" type="datetimeFigureOut">
              <a:rPr lang="ko-KR" altLang="en-US" smtClean="0"/>
              <a:pPr/>
              <a:t>2020-01-16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C3BB-F86E-4A12-B2D0-3F97E20B037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CA652-120F-4677-A538-FF472F8C4E8F}" type="datetimeFigureOut">
              <a:rPr lang="ko-KR" altLang="en-US" smtClean="0"/>
              <a:pPr/>
              <a:t>2020-01-16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C3BB-F86E-4A12-B2D0-3F97E20B037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CA652-120F-4677-A538-FF472F8C4E8F}" type="datetimeFigureOut">
              <a:rPr lang="ko-KR" altLang="en-US" smtClean="0"/>
              <a:pPr/>
              <a:t>2020-01-16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C3BB-F86E-4A12-B2D0-3F97E20B037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CA652-120F-4677-A538-FF472F8C4E8F}" type="datetimeFigureOut">
              <a:rPr lang="ko-KR" altLang="en-US" smtClean="0"/>
              <a:pPr/>
              <a:t>2020-01-16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C3BB-F86E-4A12-B2D0-3F97E20B037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CA652-120F-4677-A538-FF472F8C4E8F}" type="datetimeFigureOut">
              <a:rPr lang="ko-KR" altLang="en-US" smtClean="0"/>
              <a:pPr/>
              <a:t>2020-01-16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C3BB-F86E-4A12-B2D0-3F97E20B037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CA652-120F-4677-A538-FF472F8C4E8F}" type="datetimeFigureOut">
              <a:rPr lang="ko-KR" altLang="en-US" smtClean="0"/>
              <a:pPr/>
              <a:t>2020-01-16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C3BB-F86E-4A12-B2D0-3F97E20B037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CA652-120F-4677-A538-FF472F8C4E8F}" type="datetimeFigureOut">
              <a:rPr lang="ko-KR" altLang="en-US" smtClean="0"/>
              <a:pPr/>
              <a:t>2020-01-16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C3BB-F86E-4A12-B2D0-3F97E20B037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CA652-120F-4677-A538-FF472F8C4E8F}" type="datetimeFigureOut">
              <a:rPr lang="ko-KR" altLang="en-US" smtClean="0"/>
              <a:pPr/>
              <a:t>2020-01-16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C3BB-F86E-4A12-B2D0-3F97E20B037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CA652-120F-4677-A538-FF472F8C4E8F}" type="datetimeFigureOut">
              <a:rPr lang="ko-KR" altLang="en-US" smtClean="0"/>
              <a:pPr/>
              <a:t>2020-01-16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C3BB-F86E-4A12-B2D0-3F97E20B037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CA652-120F-4677-A538-FF472F8C4E8F}" type="datetimeFigureOut">
              <a:rPr lang="ko-KR" altLang="en-US" smtClean="0"/>
              <a:pPr/>
              <a:t>2020-01-16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16C3BB-F86E-4A12-B2D0-3F97E20B037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CA652-120F-4677-A538-FF472F8C4E8F}" type="datetimeFigureOut">
              <a:rPr lang="ko-KR" altLang="en-US" smtClean="0"/>
              <a:pPr/>
              <a:t>2020-01-16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16C3BB-F86E-4A12-B2D0-3F97E20B037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827584" y="1628800"/>
            <a:ext cx="7429552" cy="3857652"/>
          </a:xfrm>
        </p:spPr>
        <p:txBody>
          <a:bodyPr>
            <a:norm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</a:rPr>
              <a:t>모델</a:t>
            </a:r>
            <a:r>
              <a:rPr lang="en-US" altLang="ko-KR" dirty="0" smtClean="0">
                <a:solidFill>
                  <a:schemeClr val="tx1"/>
                </a:solidFill>
              </a:rPr>
              <a:t>: STS90H1-2A  </a:t>
            </a:r>
            <a:r>
              <a:rPr lang="ko-KR" altLang="en-US" dirty="0" smtClean="0">
                <a:solidFill>
                  <a:schemeClr val="tx1"/>
                </a:solidFill>
              </a:rPr>
              <a:t>데이터 쉬트</a:t>
            </a:r>
            <a:endParaRPr lang="en-US" altLang="ko-KR" dirty="0" smtClean="0">
              <a:solidFill>
                <a:schemeClr val="tx1"/>
              </a:solidFill>
            </a:endParaRPr>
          </a:p>
          <a:p>
            <a:endParaRPr lang="en-US" altLang="ko-KR" dirty="0" smtClean="0">
              <a:solidFill>
                <a:schemeClr val="tx1"/>
              </a:solidFill>
            </a:endParaRPr>
          </a:p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세라</a:t>
            </a:r>
            <a:r>
              <a:rPr lang="en-US" altLang="ko-KR" dirty="0" smtClean="0">
                <a:solidFill>
                  <a:schemeClr val="tx1"/>
                </a:solidFill>
              </a:rPr>
              <a:t>-A</a:t>
            </a:r>
            <a:endParaRPr lang="en-US" altLang="ko-KR" dirty="0" smtClean="0">
              <a:solidFill>
                <a:schemeClr val="tx1"/>
              </a:solidFill>
            </a:endParaRPr>
          </a:p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sz="2800" dirty="0" smtClean="0">
                <a:solidFill>
                  <a:schemeClr val="tx1"/>
                </a:solidFill>
              </a:rPr>
              <a:t>http://www.sera.kr  </a:t>
            </a:r>
          </a:p>
          <a:p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3000364" y="3357562"/>
            <a:ext cx="936104" cy="64807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13" name="그룹 12"/>
          <p:cNvGrpSpPr/>
          <p:nvPr/>
        </p:nvGrpSpPr>
        <p:grpSpPr>
          <a:xfrm>
            <a:off x="4283968" y="6525344"/>
            <a:ext cx="792088" cy="216024"/>
            <a:chOff x="7884368" y="6309320"/>
            <a:chExt cx="792088" cy="216024"/>
          </a:xfrm>
        </p:grpSpPr>
        <p:sp>
          <p:nvSpPr>
            <p:cNvPr id="14" name="직사각형 13"/>
            <p:cNvSpPr/>
            <p:nvPr/>
          </p:nvSpPr>
          <p:spPr>
            <a:xfrm>
              <a:off x="8100392" y="6309320"/>
              <a:ext cx="576064" cy="216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100" b="1" dirty="0" smtClean="0">
                  <a:solidFill>
                    <a:schemeClr val="tx1"/>
                  </a:solidFill>
                </a:rPr>
                <a:t>SERA</a:t>
              </a:r>
              <a:endParaRPr lang="ko-KR" altLang="en-US" sz="1100" b="1" dirty="0">
                <a:solidFill>
                  <a:schemeClr val="tx1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7884368" y="6309320"/>
              <a:ext cx="288032" cy="21602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2786050" y="1571612"/>
            <a:ext cx="2714644" cy="221457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dir="5400000" sx="200000" sy="20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직사각형 4"/>
          <p:cNvSpPr/>
          <p:nvPr/>
        </p:nvSpPr>
        <p:spPr>
          <a:xfrm>
            <a:off x="1214414" y="571480"/>
            <a:ext cx="1500198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900" dirty="0" smtClean="0"/>
              <a:t>[ </a:t>
            </a:r>
            <a:r>
              <a:rPr lang="ko-KR" altLang="en-US" sz="1900" dirty="0" smtClean="0"/>
              <a:t>제품 사진</a:t>
            </a:r>
            <a:r>
              <a:rPr lang="en-US" altLang="ko-KR" sz="1900" dirty="0" smtClean="0"/>
              <a:t> ] </a:t>
            </a:r>
            <a:endParaRPr lang="ko-KR" altLang="en-US" sz="1900" dirty="0"/>
          </a:p>
        </p:txBody>
      </p:sp>
      <p:grpSp>
        <p:nvGrpSpPr>
          <p:cNvPr id="12" name="그룹 11"/>
          <p:cNvGrpSpPr/>
          <p:nvPr/>
        </p:nvGrpSpPr>
        <p:grpSpPr>
          <a:xfrm>
            <a:off x="4283968" y="6525344"/>
            <a:ext cx="792088" cy="216024"/>
            <a:chOff x="7884368" y="6309320"/>
            <a:chExt cx="792088" cy="216024"/>
          </a:xfrm>
        </p:grpSpPr>
        <p:sp>
          <p:nvSpPr>
            <p:cNvPr id="13" name="직사각형 12"/>
            <p:cNvSpPr/>
            <p:nvPr/>
          </p:nvSpPr>
          <p:spPr>
            <a:xfrm>
              <a:off x="8100392" y="6309320"/>
              <a:ext cx="576064" cy="216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100" b="1" dirty="0" smtClean="0">
                  <a:solidFill>
                    <a:schemeClr val="tx1"/>
                  </a:solidFill>
                </a:rPr>
                <a:t>SERA</a:t>
              </a:r>
              <a:endParaRPr lang="ko-KR" altLang="en-US" sz="1100" b="1" dirty="0">
                <a:solidFill>
                  <a:schemeClr val="tx1"/>
                </a:solidFill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7884368" y="6309320"/>
              <a:ext cx="288032" cy="21602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/>
            </a:p>
          </p:txBody>
        </p:sp>
      </p:grpSp>
      <p:sp>
        <p:nvSpPr>
          <p:cNvPr id="7" name="직사각형 6"/>
          <p:cNvSpPr/>
          <p:nvPr/>
        </p:nvSpPr>
        <p:spPr>
          <a:xfrm>
            <a:off x="827584" y="3645024"/>
            <a:ext cx="1872208" cy="187220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/>
          <p:cNvSpPr/>
          <p:nvPr/>
        </p:nvSpPr>
        <p:spPr>
          <a:xfrm>
            <a:off x="6072198" y="3714752"/>
            <a:ext cx="1916856" cy="180248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/>
          <p:cNvSpPr/>
          <p:nvPr/>
        </p:nvSpPr>
        <p:spPr>
          <a:xfrm>
            <a:off x="1331640" y="5517232"/>
            <a:ext cx="936104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TOP </a:t>
            </a:r>
            <a:r>
              <a:rPr lang="ko-KR" altLang="en-US" sz="1400" dirty="0" smtClean="0">
                <a:solidFill>
                  <a:schemeClr val="tx1"/>
                </a:solidFill>
              </a:rPr>
              <a:t>면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444208" y="5517232"/>
            <a:ext cx="1368152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BOTTOM </a:t>
            </a:r>
            <a:r>
              <a:rPr lang="ko-KR" altLang="en-US" sz="1400" dirty="0" smtClean="0">
                <a:solidFill>
                  <a:schemeClr val="tx1"/>
                </a:solidFill>
              </a:rPr>
              <a:t>면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직사각형 26"/>
          <p:cNvSpPr/>
          <p:nvPr/>
        </p:nvSpPr>
        <p:spPr>
          <a:xfrm>
            <a:off x="1214414" y="571480"/>
            <a:ext cx="1500198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900" dirty="0" smtClean="0"/>
              <a:t>[ </a:t>
            </a:r>
            <a:r>
              <a:rPr lang="ko-KR" altLang="en-US" sz="1900" dirty="0" smtClean="0"/>
              <a:t>특 징</a:t>
            </a:r>
            <a:r>
              <a:rPr lang="en-US" altLang="ko-KR" sz="1900" dirty="0" smtClean="0"/>
              <a:t> ] </a:t>
            </a:r>
            <a:endParaRPr lang="ko-KR" altLang="en-US" sz="1900" dirty="0"/>
          </a:p>
        </p:txBody>
      </p:sp>
      <p:grpSp>
        <p:nvGrpSpPr>
          <p:cNvPr id="11" name="그룹 10"/>
          <p:cNvGrpSpPr/>
          <p:nvPr/>
        </p:nvGrpSpPr>
        <p:grpSpPr>
          <a:xfrm>
            <a:off x="4283968" y="6525344"/>
            <a:ext cx="792088" cy="216024"/>
            <a:chOff x="7884368" y="6309320"/>
            <a:chExt cx="792088" cy="216024"/>
          </a:xfrm>
        </p:grpSpPr>
        <p:sp>
          <p:nvSpPr>
            <p:cNvPr id="12" name="직사각형 11"/>
            <p:cNvSpPr/>
            <p:nvPr/>
          </p:nvSpPr>
          <p:spPr>
            <a:xfrm>
              <a:off x="8100392" y="6309320"/>
              <a:ext cx="576064" cy="216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100" b="1" dirty="0" smtClean="0">
                  <a:solidFill>
                    <a:schemeClr val="tx1"/>
                  </a:solidFill>
                </a:rPr>
                <a:t>SERA</a:t>
              </a:r>
              <a:endParaRPr lang="ko-KR" altLang="en-US" sz="1100" b="1" dirty="0">
                <a:solidFill>
                  <a:schemeClr val="tx1"/>
                </a:solidFill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7884368" y="6309320"/>
              <a:ext cx="288032" cy="21602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/>
            </a:p>
          </p:txBody>
        </p:sp>
      </p:grpSp>
      <p:sp>
        <p:nvSpPr>
          <p:cNvPr id="9" name="직사각형 8"/>
          <p:cNvSpPr/>
          <p:nvPr/>
        </p:nvSpPr>
        <p:spPr>
          <a:xfrm>
            <a:off x="1187624" y="1412777"/>
            <a:ext cx="5616624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dirty="0" smtClean="0"/>
              <a:t>■</a:t>
            </a:r>
            <a:r>
              <a:rPr lang="en-US" altLang="ko-KR" sz="1400" dirty="0" smtClean="0">
                <a:latin typeface="+mn-ea"/>
              </a:rPr>
              <a:t> </a:t>
            </a:r>
            <a:r>
              <a:rPr lang="ko-KR" altLang="en-US" sz="1400" dirty="0" smtClean="0">
                <a:latin typeface="+mn-ea"/>
              </a:rPr>
              <a:t>수평 배치형 각 및</a:t>
            </a:r>
            <a:r>
              <a:rPr lang="en-US" altLang="ko-KR" sz="1400" dirty="0" smtClean="0">
                <a:latin typeface="+mn-ea"/>
              </a:rPr>
              <a:t> </a:t>
            </a:r>
            <a:r>
              <a:rPr lang="ko-KR" altLang="en-US" sz="1400" dirty="0" smtClean="0">
                <a:latin typeface="+mn-ea"/>
              </a:rPr>
              <a:t>포지션 측정 </a:t>
            </a:r>
            <a:endParaRPr lang="en-US" altLang="ko-KR" sz="1400" dirty="0" smtClean="0">
              <a:latin typeface="+mn-ea"/>
            </a:endParaRPr>
          </a:p>
          <a:p>
            <a:endParaRPr lang="en-US" altLang="ko-KR" sz="1400" dirty="0" smtClean="0">
              <a:latin typeface="+mn-ea"/>
            </a:endParaRPr>
          </a:p>
          <a:p>
            <a:r>
              <a:rPr lang="ko-KR" altLang="en-US" sz="1400" dirty="0" smtClean="0"/>
              <a:t>■</a:t>
            </a:r>
            <a:r>
              <a:rPr lang="en-US" altLang="ko-KR" sz="1400" dirty="0" smtClean="0">
                <a:latin typeface="+mn-ea"/>
              </a:rPr>
              <a:t> </a:t>
            </a:r>
            <a:r>
              <a:rPr lang="ko-KR" altLang="en-US" sz="1400" dirty="0" smtClean="0">
                <a:latin typeface="+mn-ea"/>
              </a:rPr>
              <a:t>간단한 인터페이스</a:t>
            </a:r>
            <a:endParaRPr lang="en-US" altLang="ko-KR" sz="1400" dirty="0" smtClean="0">
              <a:latin typeface="+mn-ea"/>
            </a:endParaRPr>
          </a:p>
          <a:p>
            <a:endParaRPr lang="en-US" altLang="ko-KR" sz="1400" dirty="0" smtClean="0">
              <a:latin typeface="+mn-ea"/>
            </a:endParaRPr>
          </a:p>
          <a:p>
            <a:r>
              <a:rPr lang="ko-KR" altLang="en-US" sz="1400" dirty="0" smtClean="0"/>
              <a:t>■</a:t>
            </a:r>
            <a:r>
              <a:rPr lang="en-US" altLang="ko-KR" sz="1400" dirty="0" smtClean="0">
                <a:latin typeface="+mn-ea"/>
              </a:rPr>
              <a:t> </a:t>
            </a:r>
            <a:r>
              <a:rPr lang="ko-KR" altLang="en-US" sz="1400" dirty="0" smtClean="0">
                <a:latin typeface="+mn-ea"/>
              </a:rPr>
              <a:t>초 소형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초 경량 사이즈</a:t>
            </a:r>
            <a:endParaRPr lang="en-US" altLang="ko-KR" sz="1400" dirty="0" smtClean="0">
              <a:latin typeface="+mn-ea"/>
            </a:endParaRPr>
          </a:p>
          <a:p>
            <a:endParaRPr lang="en-US" altLang="ko-KR" sz="1400" dirty="0" smtClean="0">
              <a:latin typeface="+mn-ea"/>
            </a:endParaRPr>
          </a:p>
          <a:p>
            <a:r>
              <a:rPr lang="ko-KR" altLang="en-US" sz="1400" dirty="0" smtClean="0"/>
              <a:t>■ </a:t>
            </a:r>
            <a:r>
              <a:rPr lang="en-US" altLang="ko-KR" sz="1400" dirty="0" smtClean="0">
                <a:latin typeface="+mn-ea"/>
              </a:rPr>
              <a:t>2-AXIS(X-Y) OUTPUT</a:t>
            </a:r>
          </a:p>
          <a:p>
            <a:endParaRPr lang="en-US" altLang="ko-KR" sz="1400" dirty="0" smtClean="0">
              <a:latin typeface="+mn-ea"/>
            </a:endParaRPr>
          </a:p>
          <a:p>
            <a:r>
              <a:rPr lang="ko-KR" altLang="en-US" sz="1400" dirty="0" smtClean="0"/>
              <a:t>■ </a:t>
            </a:r>
            <a:r>
              <a:rPr lang="en-US" altLang="ko-KR" sz="1400" dirty="0" smtClean="0">
                <a:latin typeface="+mn-ea"/>
              </a:rPr>
              <a:t>EXT POSITION </a:t>
            </a:r>
            <a:r>
              <a:rPr lang="ko-KR" altLang="en-US" sz="1400" dirty="0" smtClean="0">
                <a:latin typeface="+mn-ea"/>
              </a:rPr>
              <a:t>조정</a:t>
            </a:r>
            <a:endParaRPr lang="en-US" altLang="ko-KR" sz="1400" dirty="0" smtClean="0">
              <a:latin typeface="+mn-ea"/>
            </a:endParaRPr>
          </a:p>
          <a:p>
            <a:endParaRPr lang="en-US" altLang="ko-KR" sz="1400" dirty="0" smtClean="0">
              <a:latin typeface="+mn-ea"/>
            </a:endParaRPr>
          </a:p>
          <a:p>
            <a:endParaRPr lang="en-US" altLang="ko-KR" sz="1400" dirty="0" smtClean="0">
              <a:latin typeface="+mn-ea"/>
            </a:endParaRPr>
          </a:p>
          <a:p>
            <a:endParaRPr lang="en-US" altLang="ko-KR" sz="1400" dirty="0" smtClean="0">
              <a:latin typeface="+mn-ea"/>
            </a:endParaRPr>
          </a:p>
          <a:p>
            <a:endParaRPr lang="ko-KR" altLang="en-US" sz="1400" dirty="0">
              <a:latin typeface="+mn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214414" y="3571876"/>
            <a:ext cx="214314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ko-KR" altLang="en-US" sz="1400" dirty="0" smtClean="0">
                <a:solidFill>
                  <a:prstClr val="black"/>
                </a:solidFill>
              </a:rPr>
              <a:t>■ </a:t>
            </a:r>
            <a:r>
              <a:rPr lang="en-US" altLang="ko-KR" sz="1400" dirty="0" smtClean="0">
                <a:solidFill>
                  <a:prstClr val="black"/>
                </a:solidFill>
              </a:rPr>
              <a:t>EXT </a:t>
            </a:r>
            <a:r>
              <a:rPr lang="ko-KR" altLang="en-US" sz="1400" dirty="0" smtClean="0">
                <a:solidFill>
                  <a:prstClr val="black"/>
                </a:solidFill>
              </a:rPr>
              <a:t>측정 각</a:t>
            </a:r>
            <a:r>
              <a:rPr lang="en-US" altLang="ko-KR" sz="1400" dirty="0" smtClean="0">
                <a:solidFill>
                  <a:prstClr val="black"/>
                </a:solidFill>
              </a:rPr>
              <a:t> </a:t>
            </a:r>
            <a:r>
              <a:rPr lang="ko-KR" altLang="en-US" sz="1400" dirty="0" smtClean="0">
                <a:solidFill>
                  <a:prstClr val="black"/>
                </a:solidFill>
              </a:rPr>
              <a:t>조정</a:t>
            </a:r>
            <a:endParaRPr lang="en-US" altLang="ko-KR" sz="1400" dirty="0" smtClean="0">
              <a:solidFill>
                <a:prstClr val="black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071538" y="500042"/>
            <a:ext cx="1916286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900" dirty="0" smtClean="0"/>
              <a:t>[</a:t>
            </a:r>
            <a:r>
              <a:rPr lang="ko-KR" altLang="en-US" sz="1900" dirty="0" smtClean="0"/>
              <a:t>기술 사양</a:t>
            </a:r>
            <a:r>
              <a:rPr lang="en-US" altLang="ko-KR" sz="1900" dirty="0" smtClean="0"/>
              <a:t>]</a:t>
            </a:r>
            <a:endParaRPr lang="ko-KR" altLang="en-US" sz="1900" dirty="0"/>
          </a:p>
        </p:txBody>
      </p:sp>
      <p:grpSp>
        <p:nvGrpSpPr>
          <p:cNvPr id="9" name="그룹 8"/>
          <p:cNvGrpSpPr/>
          <p:nvPr/>
        </p:nvGrpSpPr>
        <p:grpSpPr>
          <a:xfrm>
            <a:off x="4283968" y="6525344"/>
            <a:ext cx="792088" cy="216024"/>
            <a:chOff x="7884368" y="6309320"/>
            <a:chExt cx="792088" cy="216024"/>
          </a:xfrm>
        </p:grpSpPr>
        <p:sp>
          <p:nvSpPr>
            <p:cNvPr id="10" name="직사각형 9"/>
            <p:cNvSpPr/>
            <p:nvPr/>
          </p:nvSpPr>
          <p:spPr>
            <a:xfrm>
              <a:off x="8100392" y="6309320"/>
              <a:ext cx="576064" cy="216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100" b="1" dirty="0" smtClean="0">
                  <a:solidFill>
                    <a:schemeClr val="tx1"/>
                  </a:solidFill>
                </a:rPr>
                <a:t>SERA</a:t>
              </a:r>
              <a:endParaRPr lang="ko-KR" altLang="en-US" sz="1100" b="1" dirty="0">
                <a:solidFill>
                  <a:schemeClr val="tx1"/>
                </a:solidFill>
              </a:endParaRP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7884368" y="6309320"/>
              <a:ext cx="288032" cy="21602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/>
            </a:p>
          </p:txBody>
        </p:sp>
      </p:grpSp>
      <p:graphicFrame>
        <p:nvGraphicFramePr>
          <p:cNvPr id="8" name="표 7"/>
          <p:cNvGraphicFramePr>
            <a:graphicFrameLocks noGrp="1"/>
          </p:cNvGraphicFramePr>
          <p:nvPr/>
        </p:nvGraphicFramePr>
        <p:xfrm>
          <a:off x="642910" y="1067739"/>
          <a:ext cx="7858180" cy="4451413"/>
        </p:xfrm>
        <a:graphic>
          <a:graphicData uri="http://schemas.openxmlformats.org/drawingml/2006/table">
            <a:tbl>
              <a:tblPr firstRow="1" bandRow="1">
                <a:effectLst/>
                <a:tableStyleId>{21E4AEA4-8DFA-4A89-87EB-49C32662AFE0}</a:tableStyleId>
              </a:tblPr>
              <a:tblGrid>
                <a:gridCol w="1747487"/>
                <a:gridCol w="1830701"/>
                <a:gridCol w="663444"/>
                <a:gridCol w="1921866"/>
                <a:gridCol w="1694682"/>
              </a:tblGrid>
              <a:tr h="3571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</a:rPr>
                        <a:t>항목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</a:rPr>
                        <a:t>사양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</a:rPr>
                        <a:t>단위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>
                          <a:solidFill>
                            <a:schemeClr val="tx1"/>
                          </a:solidFill>
                        </a:rPr>
                        <a:t>참조</a:t>
                      </a:r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참조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0667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0" dirty="0" smtClean="0">
                          <a:solidFill>
                            <a:schemeClr val="tx1"/>
                          </a:solidFill>
                        </a:rPr>
                        <a:t>유효 측정 범위</a:t>
                      </a:r>
                      <a:endParaRPr lang="en-US" altLang="ko-KR" sz="13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0" dirty="0" smtClean="0">
                          <a:solidFill>
                            <a:schemeClr val="tx1"/>
                          </a:solidFill>
                        </a:rPr>
                        <a:t>최대 측정 범위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chemeClr val="tx1"/>
                          </a:solidFill>
                        </a:rPr>
                        <a:t>±60º</a:t>
                      </a:r>
                      <a:r>
                        <a:rPr lang="en-US" altLang="ko-KR" sz="1300" b="0" baseline="0" dirty="0" smtClean="0">
                          <a:solidFill>
                            <a:schemeClr val="tx1"/>
                          </a:solidFill>
                        </a:rPr>
                        <a:t>(X-Y Axis)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chemeClr val="tx1"/>
                          </a:solidFill>
                        </a:rPr>
                        <a:t>±90º</a:t>
                      </a:r>
                      <a:r>
                        <a:rPr lang="en-US" altLang="ko-KR" sz="1300" b="0" baseline="0" dirty="0" smtClean="0">
                          <a:solidFill>
                            <a:schemeClr val="tx1"/>
                          </a:solidFill>
                        </a:rPr>
                        <a:t>(X-Y Axis)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chemeClr val="tx1"/>
                          </a:solidFill>
                        </a:rPr>
                        <a:t>º</a:t>
                      </a:r>
                      <a:endParaRPr lang="ko-KR" altLang="en-US" sz="13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0" dirty="0" smtClean="0">
                          <a:solidFill>
                            <a:schemeClr val="tx1"/>
                          </a:solidFill>
                        </a:rPr>
                        <a:t>연속측정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4231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0" dirty="0" smtClean="0">
                          <a:solidFill>
                            <a:srgbClr val="FF0000"/>
                          </a:solidFill>
                        </a:rPr>
                        <a:t>조정범위</a:t>
                      </a:r>
                      <a:r>
                        <a:rPr lang="en-US" altLang="ko-KR" sz="1300" b="0" dirty="0" smtClean="0">
                          <a:solidFill>
                            <a:srgbClr val="FF0000"/>
                          </a:solidFill>
                        </a:rPr>
                        <a:t/>
                      </a:r>
                      <a:br>
                        <a:rPr lang="en-US" altLang="ko-KR" sz="1300" b="0" dirty="0" smtClean="0">
                          <a:solidFill>
                            <a:srgbClr val="FF0000"/>
                          </a:solidFill>
                        </a:rPr>
                      </a:br>
                      <a:endParaRPr lang="ko-KR" altLang="en-US" sz="1300" b="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rgbClr val="FF0000"/>
                          </a:solidFill>
                          <a:sym typeface="Wingdings" pitchFamily="2" charset="2"/>
                        </a:rPr>
                        <a:t>X-Y</a:t>
                      </a:r>
                      <a:r>
                        <a:rPr lang="ko-KR" altLang="en-US" sz="1300" b="0" dirty="0" smtClean="0">
                          <a:solidFill>
                            <a:srgbClr val="FF0000"/>
                          </a:solidFill>
                          <a:sym typeface="Wingdings" pitchFamily="2" charset="2"/>
                        </a:rPr>
                        <a:t>축</a:t>
                      </a:r>
                      <a:r>
                        <a:rPr lang="en-US" altLang="ko-KR" sz="1300" b="0" dirty="0" smtClean="0">
                          <a:solidFill>
                            <a:srgbClr val="FF0000"/>
                          </a:solidFill>
                          <a:sym typeface="Wingdings" pitchFamily="2" charset="2"/>
                        </a:rPr>
                        <a:t>:</a:t>
                      </a:r>
                      <a:r>
                        <a:rPr lang="ko-KR" altLang="en-US" sz="1300" b="0" dirty="0" smtClean="0">
                          <a:solidFill>
                            <a:srgbClr val="FF0000"/>
                          </a:solidFill>
                          <a:sym typeface="Wingdings" pitchFamily="2" charset="2"/>
                        </a:rPr>
                        <a:t> </a:t>
                      </a:r>
                      <a:r>
                        <a:rPr lang="en-US" altLang="ko-KR" sz="1300" b="0" dirty="0" smtClean="0">
                          <a:solidFill>
                            <a:srgbClr val="FF0000"/>
                          </a:solidFill>
                        </a:rPr>
                        <a:t>±5º~±60º 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rgbClr val="FF0000"/>
                          </a:solidFill>
                        </a:rPr>
                        <a:t>(Ordering Requist)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rgbClr val="FF0000"/>
                          </a:solidFill>
                        </a:rPr>
                        <a:t>º</a:t>
                      </a:r>
                      <a:endParaRPr lang="ko-KR" altLang="en-US" sz="1300" b="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rgbClr val="FF0000"/>
                          </a:solidFill>
                        </a:rPr>
                        <a:t>Default Value: ±60º 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rgbClr val="FF0000"/>
                          </a:solidFill>
                        </a:rPr>
                        <a:t>(Available)</a:t>
                      </a:r>
                      <a:endParaRPr lang="ko-KR" altLang="en-US" sz="1300" b="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rgbClr val="FF0000"/>
                          </a:solidFill>
                        </a:rPr>
                        <a:t>±10º </a:t>
                      </a:r>
                      <a:r>
                        <a:rPr lang="ko-KR" altLang="en-US" sz="1100" b="0" dirty="0" smtClean="0">
                          <a:solidFill>
                            <a:srgbClr val="FF0000"/>
                          </a:solidFill>
                        </a:rPr>
                        <a:t>이내</a:t>
                      </a:r>
                      <a:r>
                        <a:rPr lang="en-US" altLang="ko-KR" sz="1100" b="0" dirty="0" smtClean="0">
                          <a:solidFill>
                            <a:srgbClr val="FF0000"/>
                          </a:solidFill>
                        </a:rPr>
                        <a:t>--</a:t>
                      </a:r>
                      <a:r>
                        <a:rPr lang="ko-KR" altLang="en-US" sz="1100" b="0" dirty="0" smtClean="0">
                          <a:solidFill>
                            <a:srgbClr val="FF0000"/>
                          </a:solidFill>
                        </a:rPr>
                        <a:t>분해능</a:t>
                      </a:r>
                      <a:r>
                        <a:rPr lang="en-US" altLang="ko-KR" sz="1100" b="0" dirty="0" smtClean="0">
                          <a:solidFill>
                            <a:srgbClr val="FF0000"/>
                          </a:solidFill>
                        </a:rPr>
                        <a:t>0.05º</a:t>
                      </a:r>
                      <a:endParaRPr lang="ko-KR" altLang="en-US" sz="1100" b="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143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0" dirty="0" smtClean="0">
                          <a:solidFill>
                            <a:schemeClr val="tx1"/>
                          </a:solidFill>
                        </a:rPr>
                        <a:t>분해능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chemeClr val="tx1"/>
                          </a:solidFill>
                        </a:rPr>
                        <a:t>0.1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chemeClr val="tx1"/>
                          </a:solidFill>
                        </a:rPr>
                        <a:t>º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chemeClr val="tx1"/>
                          </a:solidFill>
                        </a:rPr>
                        <a:t>Averaging  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90548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300" b="0" dirty="0" smtClean="0">
                          <a:solidFill>
                            <a:srgbClr val="FF0000"/>
                          </a:solidFill>
                        </a:rPr>
                        <a:t>사용 전압</a:t>
                      </a:r>
                      <a:endParaRPr lang="en-US" altLang="ko-KR" sz="1300" b="0" dirty="0" smtClean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dirty="0" smtClean="0">
                          <a:solidFill>
                            <a:srgbClr val="FF0000"/>
                          </a:solidFill>
                        </a:rPr>
                        <a:t>+5~5.5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dirty="0" smtClean="0">
                          <a:solidFill>
                            <a:srgbClr val="FF0000"/>
                          </a:solidFill>
                        </a:rPr>
                        <a:t>V</a:t>
                      </a:r>
                      <a:endParaRPr lang="ko-KR" altLang="en-US" sz="1300" b="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300" b="0" dirty="0" smtClean="0">
                          <a:solidFill>
                            <a:srgbClr val="FF0000"/>
                          </a:solidFill>
                        </a:rPr>
                        <a:t>Voltage</a:t>
                      </a:r>
                      <a:endParaRPr lang="ko-KR" altLang="en-US" sz="1300" b="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b="0" dirty="0" smtClean="0">
                          <a:solidFill>
                            <a:srgbClr val="FF0000"/>
                          </a:solidFill>
                        </a:rPr>
                        <a:t>Ref=Vcc/2</a:t>
                      </a:r>
                    </a:p>
                    <a:p>
                      <a:pPr latinLnBrk="1"/>
                      <a:r>
                        <a:rPr lang="en-US" altLang="ko-KR" sz="1100" b="0" dirty="0" smtClean="0">
                          <a:solidFill>
                            <a:srgbClr val="FF0000"/>
                          </a:solidFill>
                        </a:rPr>
                        <a:t>X-Y</a:t>
                      </a:r>
                      <a:r>
                        <a:rPr lang="en-US" altLang="ko-KR" sz="1100" b="0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altLang="ko-KR" sz="1100" b="0" dirty="0" smtClean="0">
                          <a:solidFill>
                            <a:srgbClr val="FF0000"/>
                          </a:solidFill>
                        </a:rPr>
                        <a:t>Vout</a:t>
                      </a:r>
                      <a:r>
                        <a:rPr lang="en-US" altLang="ko-KR" sz="1100" b="0" baseline="0" dirty="0" smtClean="0">
                          <a:solidFill>
                            <a:srgbClr val="FF0000"/>
                          </a:solidFill>
                        </a:rPr>
                        <a:t>= 0.2~4.8V</a:t>
                      </a:r>
                      <a:endParaRPr lang="ko-KR" altLang="en-US" sz="1100" b="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924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rgbClr val="FF0000"/>
                          </a:solidFill>
                        </a:rPr>
                        <a:t>X-Y</a:t>
                      </a:r>
                      <a:r>
                        <a:rPr lang="ko-KR" altLang="en-US" sz="1300" b="0" dirty="0" smtClean="0">
                          <a:solidFill>
                            <a:srgbClr val="FF0000"/>
                          </a:solidFill>
                        </a:rPr>
                        <a:t>축 수평조정전압</a:t>
                      </a:r>
                      <a:endParaRPr lang="ko-KR" altLang="en-US" sz="1300" b="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rgbClr val="FF0000"/>
                          </a:solidFill>
                        </a:rPr>
                        <a:t>VCC/2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300" b="0" dirty="0" smtClean="0">
                          <a:solidFill>
                            <a:srgbClr val="FF0000"/>
                          </a:solidFill>
                        </a:rPr>
                        <a:t>V</a:t>
                      </a:r>
                      <a:endParaRPr lang="ko-KR" altLang="en-US" sz="1300" b="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300" b="0" dirty="0" smtClean="0">
                          <a:solidFill>
                            <a:srgbClr val="FF0000"/>
                          </a:solidFill>
                        </a:rPr>
                        <a:t>X-Y</a:t>
                      </a:r>
                      <a:r>
                        <a:rPr lang="ko-KR" altLang="en-US" sz="1300" b="0" dirty="0" smtClean="0">
                          <a:solidFill>
                            <a:srgbClr val="FF0000"/>
                          </a:solidFill>
                        </a:rPr>
                        <a:t>축</a:t>
                      </a:r>
                      <a:r>
                        <a:rPr lang="ko-KR" altLang="en-US" sz="1300" b="0" baseline="0" dirty="0" smtClean="0">
                          <a:solidFill>
                            <a:srgbClr val="FF0000"/>
                          </a:solidFill>
                        </a:rPr>
                        <a:t> 조정용 </a:t>
                      </a:r>
                      <a:r>
                        <a:rPr lang="en-US" altLang="ko-KR" sz="1300" b="0" baseline="0" dirty="0" smtClean="0">
                          <a:solidFill>
                            <a:srgbClr val="FF0000"/>
                          </a:solidFill>
                        </a:rPr>
                        <a:t>VR </a:t>
                      </a:r>
                      <a:r>
                        <a:rPr lang="ko-KR" altLang="en-US" sz="1300" b="0" baseline="0" dirty="0" smtClean="0">
                          <a:solidFill>
                            <a:srgbClr val="FF0000"/>
                          </a:solidFill>
                        </a:rPr>
                        <a:t>내장</a:t>
                      </a:r>
                      <a:endParaRPr lang="ko-KR" altLang="en-US" sz="1300" b="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b="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6099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0" dirty="0" smtClean="0">
                          <a:solidFill>
                            <a:schemeClr val="tx1"/>
                          </a:solidFill>
                        </a:rPr>
                        <a:t>소비 전류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300" b="0" dirty="0" smtClean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≒2</a:t>
                      </a:r>
                      <a:r>
                        <a:rPr lang="en-US" altLang="ko-KR" sz="1300" b="0" dirty="0" smtClean="0">
                          <a:solidFill>
                            <a:schemeClr val="tx1"/>
                          </a:solidFill>
                        </a:rPr>
                        <a:t>.5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300" b="0" dirty="0" smtClean="0">
                          <a:solidFill>
                            <a:schemeClr val="tx1"/>
                          </a:solidFill>
                        </a:rPr>
                        <a:t>mA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300" b="0" dirty="0" smtClean="0">
                          <a:solidFill>
                            <a:schemeClr val="tx1"/>
                          </a:solidFill>
                        </a:rPr>
                        <a:t>Ampere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5633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300" b="0" dirty="0" smtClean="0">
                          <a:solidFill>
                            <a:schemeClr val="tx1"/>
                          </a:solidFill>
                        </a:rPr>
                        <a:t>출력 모드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chemeClr val="tx1"/>
                          </a:solidFill>
                        </a:rPr>
                        <a:t>0.2~4.8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chemeClr val="tx1"/>
                          </a:solidFill>
                        </a:rPr>
                        <a:t>V </a:t>
                      </a:r>
                      <a:endParaRPr lang="ko-KR" altLang="en-US" sz="13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300" dirty="0" smtClean="0"/>
                        <a:t>Analog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5166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300" b="0" dirty="0" smtClean="0">
                          <a:solidFill>
                            <a:srgbClr val="FF0000"/>
                          </a:solidFill>
                        </a:rPr>
                        <a:t>응답시간</a:t>
                      </a:r>
                      <a:endParaRPr lang="ko-KR" altLang="en-US" sz="1300" b="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300" b="0" dirty="0" smtClean="0">
                          <a:solidFill>
                            <a:srgbClr val="FF0000"/>
                          </a:solidFill>
                          <a:latin typeface="맑은 고딕"/>
                          <a:ea typeface="맑은 고딕"/>
                        </a:rPr>
                        <a:t>≒</a:t>
                      </a:r>
                      <a:r>
                        <a:rPr lang="en-US" altLang="ko-KR" sz="1300" b="0" dirty="0" smtClean="0">
                          <a:solidFill>
                            <a:srgbClr val="FF0000"/>
                          </a:solidFill>
                        </a:rPr>
                        <a:t>0.2~2sec</a:t>
                      </a:r>
                      <a:endParaRPr lang="ko-KR" altLang="en-US" sz="1300" b="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300" b="0" dirty="0" smtClean="0">
                          <a:solidFill>
                            <a:srgbClr val="FF0000"/>
                          </a:solidFill>
                        </a:rPr>
                        <a:t>ms</a:t>
                      </a:r>
                      <a:endParaRPr lang="ko-KR" altLang="en-US" sz="1300" b="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rgbClr val="FF0000"/>
                          </a:solidFill>
                        </a:rPr>
                        <a:t>Default Value: 1sec</a:t>
                      </a:r>
                      <a:endParaRPr lang="ko-KR" altLang="en-US" sz="1300" b="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300" b="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873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0" dirty="0" smtClean="0">
                          <a:solidFill>
                            <a:schemeClr val="tx1"/>
                          </a:solidFill>
                        </a:rPr>
                        <a:t>동작 온도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300" b="0" dirty="0" smtClean="0">
                          <a:solidFill>
                            <a:schemeClr val="tx1"/>
                          </a:solidFill>
                        </a:rPr>
                        <a:t>-10~+70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0" dirty="0" smtClean="0">
                          <a:solidFill>
                            <a:schemeClr val="tx1"/>
                          </a:solidFill>
                        </a:rPr>
                        <a:t>℃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372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0" dirty="0" smtClean="0">
                          <a:solidFill>
                            <a:schemeClr val="tx1"/>
                          </a:solidFill>
                        </a:rPr>
                        <a:t>무게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≒3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300" b="0" dirty="0" smtClean="0">
                          <a:solidFill>
                            <a:schemeClr val="tx1"/>
                          </a:solidFill>
                        </a:rPr>
                        <a:t>g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방수 등급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0" dirty="0" smtClean="0">
                          <a:solidFill>
                            <a:schemeClr val="tx1"/>
                          </a:solidFill>
                        </a:rPr>
                        <a:t>IP65</a:t>
                      </a: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3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785786" y="428604"/>
            <a:ext cx="2571768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900" dirty="0" smtClean="0"/>
              <a:t>[ X-Y Position Adjust]</a:t>
            </a:r>
            <a:endParaRPr lang="ko-KR" altLang="en-US" sz="1900" dirty="0"/>
          </a:p>
        </p:txBody>
      </p:sp>
      <p:grpSp>
        <p:nvGrpSpPr>
          <p:cNvPr id="2" name="그룹 8"/>
          <p:cNvGrpSpPr/>
          <p:nvPr/>
        </p:nvGrpSpPr>
        <p:grpSpPr>
          <a:xfrm>
            <a:off x="4283968" y="6525344"/>
            <a:ext cx="792088" cy="216024"/>
            <a:chOff x="7884368" y="6309320"/>
            <a:chExt cx="792088" cy="216024"/>
          </a:xfrm>
        </p:grpSpPr>
        <p:sp>
          <p:nvSpPr>
            <p:cNvPr id="10" name="직사각형 9"/>
            <p:cNvSpPr/>
            <p:nvPr/>
          </p:nvSpPr>
          <p:spPr>
            <a:xfrm>
              <a:off x="8100392" y="6309320"/>
              <a:ext cx="576064" cy="21602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100" b="1" dirty="0" smtClean="0">
                  <a:solidFill>
                    <a:schemeClr val="tx1"/>
                  </a:solidFill>
                </a:rPr>
                <a:t>SERA</a:t>
              </a:r>
              <a:endParaRPr lang="ko-KR" altLang="en-US" sz="1100" b="1" dirty="0">
                <a:solidFill>
                  <a:schemeClr val="tx1"/>
                </a:solidFill>
              </a:endParaRP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7884368" y="6309320"/>
              <a:ext cx="288032" cy="21602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/>
            </a:p>
          </p:txBody>
        </p:sp>
      </p:grpSp>
      <p:grpSp>
        <p:nvGrpSpPr>
          <p:cNvPr id="44" name="그룹 43"/>
          <p:cNvGrpSpPr/>
          <p:nvPr/>
        </p:nvGrpSpPr>
        <p:grpSpPr>
          <a:xfrm>
            <a:off x="4643438" y="1071546"/>
            <a:ext cx="3929090" cy="2918751"/>
            <a:chOff x="428596" y="2000240"/>
            <a:chExt cx="3929090" cy="2918751"/>
          </a:xfrm>
        </p:grpSpPr>
        <p:sp>
          <p:nvSpPr>
            <p:cNvPr id="8" name="직사각형 7"/>
            <p:cNvSpPr/>
            <p:nvPr/>
          </p:nvSpPr>
          <p:spPr>
            <a:xfrm>
              <a:off x="1285852" y="2214554"/>
              <a:ext cx="2286016" cy="235745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25" name="그룹 24"/>
            <p:cNvGrpSpPr/>
            <p:nvPr/>
          </p:nvGrpSpPr>
          <p:grpSpPr>
            <a:xfrm rot="10800000">
              <a:off x="1643042" y="2071678"/>
              <a:ext cx="500066" cy="428628"/>
              <a:chOff x="3786182" y="4786322"/>
              <a:chExt cx="500066" cy="928694"/>
            </a:xfrm>
          </p:grpSpPr>
          <p:cxnSp>
            <p:nvCxnSpPr>
              <p:cNvPr id="19" name="직선 연결선 18"/>
              <p:cNvCxnSpPr/>
              <p:nvPr/>
            </p:nvCxnSpPr>
            <p:spPr>
              <a:xfrm rot="5400000">
                <a:off x="3679025" y="5107793"/>
                <a:ext cx="642942" cy="0"/>
              </a:xfrm>
              <a:prstGeom prst="line">
                <a:avLst/>
              </a:prstGeom>
              <a:ln w="254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직사각형 19"/>
              <p:cNvSpPr/>
              <p:nvPr/>
            </p:nvSpPr>
            <p:spPr>
              <a:xfrm rot="10800000">
                <a:off x="3786182" y="5429264"/>
                <a:ext cx="500066" cy="285752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200" b="1" dirty="0" smtClean="0">
                    <a:solidFill>
                      <a:schemeClr val="tx1"/>
                    </a:solidFill>
                  </a:rPr>
                  <a:t> 5V</a:t>
                </a:r>
                <a:endParaRPr lang="ko-KR" altLang="en-US" sz="1200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24" name="그룹 23"/>
            <p:cNvGrpSpPr/>
            <p:nvPr/>
          </p:nvGrpSpPr>
          <p:grpSpPr>
            <a:xfrm>
              <a:off x="2643174" y="4214816"/>
              <a:ext cx="571504" cy="704175"/>
              <a:chOff x="3357554" y="4786322"/>
              <a:chExt cx="571504" cy="1232307"/>
            </a:xfrm>
          </p:grpSpPr>
          <p:cxnSp>
            <p:nvCxnSpPr>
              <p:cNvPr id="18" name="직선 연결선 17"/>
              <p:cNvCxnSpPr/>
              <p:nvPr/>
            </p:nvCxnSpPr>
            <p:spPr>
              <a:xfrm rot="5400000">
                <a:off x="3321835" y="5107793"/>
                <a:ext cx="642942" cy="0"/>
              </a:xfrm>
              <a:prstGeom prst="line">
                <a:avLst/>
              </a:prstGeom>
              <a:ln w="254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직사각형 20"/>
              <p:cNvSpPr/>
              <p:nvPr/>
            </p:nvSpPr>
            <p:spPr>
              <a:xfrm>
                <a:off x="3357554" y="5411405"/>
                <a:ext cx="571504" cy="607224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200" b="1" dirty="0" smtClean="0">
                    <a:solidFill>
                      <a:schemeClr val="tx1"/>
                    </a:solidFill>
                  </a:rPr>
                  <a:t>Y</a:t>
                </a:r>
              </a:p>
              <a:p>
                <a:pPr algn="ctr"/>
                <a:r>
                  <a:rPr lang="en-US" altLang="ko-KR" sz="1200" b="1" dirty="0" smtClean="0">
                    <a:solidFill>
                      <a:schemeClr val="tx1"/>
                    </a:solidFill>
                  </a:rPr>
                  <a:t>OUT</a:t>
                </a:r>
                <a:endParaRPr lang="ko-KR" altLang="en-US" sz="1200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6" name="그룹 15"/>
            <p:cNvGrpSpPr/>
            <p:nvPr/>
          </p:nvGrpSpPr>
          <p:grpSpPr>
            <a:xfrm>
              <a:off x="1571604" y="4214817"/>
              <a:ext cx="642942" cy="632737"/>
              <a:chOff x="2928926" y="4786322"/>
              <a:chExt cx="642942" cy="1107290"/>
            </a:xfrm>
          </p:grpSpPr>
          <p:cxnSp>
            <p:nvCxnSpPr>
              <p:cNvPr id="17" name="직선 연결선 16"/>
              <p:cNvCxnSpPr/>
              <p:nvPr/>
            </p:nvCxnSpPr>
            <p:spPr>
              <a:xfrm rot="5400000">
                <a:off x="2964645" y="5107793"/>
                <a:ext cx="642942" cy="0"/>
              </a:xfrm>
              <a:prstGeom prst="line">
                <a:avLst/>
              </a:prstGeom>
              <a:ln w="254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" name="직사각형 21"/>
              <p:cNvSpPr/>
              <p:nvPr/>
            </p:nvSpPr>
            <p:spPr>
              <a:xfrm>
                <a:off x="2928926" y="5536421"/>
                <a:ext cx="642942" cy="357191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200" b="1" dirty="0" smtClean="0">
                    <a:solidFill>
                      <a:schemeClr val="tx1"/>
                    </a:solidFill>
                  </a:rPr>
                  <a:t>X OUT</a:t>
                </a:r>
                <a:endParaRPr lang="ko-KR" altLang="en-US" sz="1200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26" name="그룹 25"/>
            <p:cNvGrpSpPr/>
            <p:nvPr/>
          </p:nvGrpSpPr>
          <p:grpSpPr>
            <a:xfrm rot="10800000">
              <a:off x="2714612" y="2000240"/>
              <a:ext cx="571504" cy="571504"/>
              <a:chOff x="2571736" y="4786322"/>
              <a:chExt cx="571504" cy="928694"/>
            </a:xfrm>
          </p:grpSpPr>
          <p:cxnSp>
            <p:nvCxnSpPr>
              <p:cNvPr id="15" name="직선 연결선 14"/>
              <p:cNvCxnSpPr/>
              <p:nvPr/>
            </p:nvCxnSpPr>
            <p:spPr>
              <a:xfrm rot="5400000">
                <a:off x="2607455" y="5107793"/>
                <a:ext cx="642942" cy="0"/>
              </a:xfrm>
              <a:prstGeom prst="line">
                <a:avLst/>
              </a:prstGeom>
              <a:ln w="254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직사각형 22"/>
              <p:cNvSpPr/>
              <p:nvPr/>
            </p:nvSpPr>
            <p:spPr>
              <a:xfrm rot="10800000">
                <a:off x="2571736" y="5357826"/>
                <a:ext cx="571504" cy="35719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200" b="1" dirty="0" smtClean="0">
                    <a:solidFill>
                      <a:schemeClr val="tx1"/>
                    </a:solidFill>
                  </a:rPr>
                  <a:t>GND</a:t>
                </a:r>
                <a:endParaRPr lang="ko-KR" altLang="en-US" sz="1200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42" name="그룹 41"/>
            <p:cNvGrpSpPr/>
            <p:nvPr/>
          </p:nvGrpSpPr>
          <p:grpSpPr>
            <a:xfrm>
              <a:off x="428596" y="3143248"/>
              <a:ext cx="1857388" cy="357190"/>
              <a:chOff x="428596" y="3143248"/>
              <a:chExt cx="1857388" cy="357190"/>
            </a:xfrm>
          </p:grpSpPr>
          <p:cxnSp>
            <p:nvCxnSpPr>
              <p:cNvPr id="33" name="직선 연결선 32"/>
              <p:cNvCxnSpPr/>
              <p:nvPr/>
            </p:nvCxnSpPr>
            <p:spPr>
              <a:xfrm rot="10800000">
                <a:off x="1214416" y="3357562"/>
                <a:ext cx="1071568" cy="0"/>
              </a:xfrm>
              <a:prstGeom prst="line">
                <a:avLst/>
              </a:prstGeom>
              <a:ln w="254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4" name="직사각형 33"/>
              <p:cNvSpPr/>
              <p:nvPr/>
            </p:nvSpPr>
            <p:spPr>
              <a:xfrm>
                <a:off x="428596" y="3143248"/>
                <a:ext cx="909211" cy="35719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200" b="1" dirty="0" smtClean="0">
                    <a:solidFill>
                      <a:schemeClr val="tx1"/>
                    </a:solidFill>
                  </a:rPr>
                  <a:t>X Position </a:t>
                </a:r>
                <a:r>
                  <a:rPr lang="ko-KR" altLang="en-US" sz="1200" b="1" dirty="0" smtClean="0">
                    <a:solidFill>
                      <a:schemeClr val="tx1"/>
                    </a:solidFill>
                  </a:rPr>
                  <a:t>조정</a:t>
                </a:r>
                <a:endParaRPr lang="ko-KR" altLang="en-US" sz="1200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39" name="그룹 38"/>
            <p:cNvGrpSpPr/>
            <p:nvPr/>
          </p:nvGrpSpPr>
          <p:grpSpPr>
            <a:xfrm>
              <a:off x="3143240" y="3214686"/>
              <a:ext cx="1214446" cy="357190"/>
              <a:chOff x="5715008" y="3429000"/>
              <a:chExt cx="1571636" cy="357190"/>
            </a:xfrm>
          </p:grpSpPr>
          <p:cxnSp>
            <p:nvCxnSpPr>
              <p:cNvPr id="35" name="직선 연결선 34"/>
              <p:cNvCxnSpPr/>
              <p:nvPr/>
            </p:nvCxnSpPr>
            <p:spPr>
              <a:xfrm rot="10800000">
                <a:off x="5715008" y="3571876"/>
                <a:ext cx="642942" cy="0"/>
              </a:xfrm>
              <a:prstGeom prst="line">
                <a:avLst/>
              </a:prstGeom>
              <a:ln w="254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6" name="직사각형 35"/>
              <p:cNvSpPr/>
              <p:nvPr/>
            </p:nvSpPr>
            <p:spPr>
              <a:xfrm>
                <a:off x="6215074" y="3429000"/>
                <a:ext cx="1071570" cy="35719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200" b="1" dirty="0" smtClean="0">
                    <a:solidFill>
                      <a:schemeClr val="tx1"/>
                    </a:solidFill>
                  </a:rPr>
                  <a:t>Y Position </a:t>
                </a:r>
                <a:r>
                  <a:rPr lang="ko-KR" altLang="en-US" sz="1200" b="1" dirty="0" smtClean="0">
                    <a:solidFill>
                      <a:schemeClr val="tx1"/>
                    </a:solidFill>
                  </a:rPr>
                  <a:t>조정</a:t>
                </a:r>
                <a:endParaRPr lang="ko-KR" altLang="en-US" sz="1200" b="1" dirty="0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59" name="그룹 58"/>
          <p:cNvGrpSpPr/>
          <p:nvPr/>
        </p:nvGrpSpPr>
        <p:grpSpPr>
          <a:xfrm>
            <a:off x="500034" y="2000240"/>
            <a:ext cx="3317126" cy="3275943"/>
            <a:chOff x="642910" y="2214554"/>
            <a:chExt cx="3317126" cy="3275943"/>
          </a:xfrm>
        </p:grpSpPr>
        <p:sp>
          <p:nvSpPr>
            <p:cNvPr id="43" name="직사각형 42"/>
            <p:cNvSpPr/>
            <p:nvPr/>
          </p:nvSpPr>
          <p:spPr>
            <a:xfrm>
              <a:off x="1285852" y="2786058"/>
              <a:ext cx="2000264" cy="2000264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57" name="그룹 56"/>
            <p:cNvGrpSpPr/>
            <p:nvPr/>
          </p:nvGrpSpPr>
          <p:grpSpPr>
            <a:xfrm>
              <a:off x="2000232" y="2214554"/>
              <a:ext cx="500066" cy="582494"/>
              <a:chOff x="2000232" y="2214554"/>
              <a:chExt cx="500066" cy="582494"/>
            </a:xfrm>
          </p:grpSpPr>
          <p:cxnSp>
            <p:nvCxnSpPr>
              <p:cNvPr id="45" name="직선 연결선 44"/>
              <p:cNvCxnSpPr/>
              <p:nvPr/>
            </p:nvCxnSpPr>
            <p:spPr>
              <a:xfrm rot="5400000" flipH="1" flipV="1">
                <a:off x="2137613" y="2648677"/>
                <a:ext cx="296742" cy="0"/>
              </a:xfrm>
              <a:prstGeom prst="line">
                <a:avLst/>
              </a:prstGeom>
              <a:ln w="254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6" name="직사각형 45"/>
              <p:cNvSpPr/>
              <p:nvPr/>
            </p:nvSpPr>
            <p:spPr>
              <a:xfrm>
                <a:off x="2000232" y="2214554"/>
                <a:ext cx="500066" cy="285752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200" b="1" dirty="0" smtClean="0">
                    <a:solidFill>
                      <a:schemeClr val="tx1"/>
                    </a:solidFill>
                  </a:rPr>
                  <a:t> Y+</a:t>
                </a:r>
                <a:endParaRPr lang="ko-KR" altLang="en-US" sz="1200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58" name="그룹 57"/>
            <p:cNvGrpSpPr/>
            <p:nvPr/>
          </p:nvGrpSpPr>
          <p:grpSpPr>
            <a:xfrm>
              <a:off x="2000232" y="4786322"/>
              <a:ext cx="571504" cy="704175"/>
              <a:chOff x="2000232" y="4786322"/>
              <a:chExt cx="571504" cy="704175"/>
            </a:xfrm>
          </p:grpSpPr>
          <p:cxnSp>
            <p:nvCxnSpPr>
              <p:cNvPr id="48" name="직선 연결선 47"/>
              <p:cNvCxnSpPr/>
              <p:nvPr/>
            </p:nvCxnSpPr>
            <p:spPr>
              <a:xfrm rot="5400000">
                <a:off x="2102286" y="4970020"/>
                <a:ext cx="367395" cy="0"/>
              </a:xfrm>
              <a:prstGeom prst="line">
                <a:avLst/>
              </a:prstGeom>
              <a:ln w="254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9" name="직사각형 48"/>
              <p:cNvSpPr/>
              <p:nvPr/>
            </p:nvSpPr>
            <p:spPr>
              <a:xfrm>
                <a:off x="2000232" y="5143512"/>
                <a:ext cx="571504" cy="346985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200" b="1" dirty="0" smtClean="0">
                    <a:solidFill>
                      <a:schemeClr val="tx1"/>
                    </a:solidFill>
                  </a:rPr>
                  <a:t>Y-</a:t>
                </a:r>
                <a:endParaRPr lang="ko-KR" altLang="en-US" sz="1200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53" name="그룹 52"/>
            <p:cNvGrpSpPr/>
            <p:nvPr/>
          </p:nvGrpSpPr>
          <p:grpSpPr>
            <a:xfrm>
              <a:off x="642910" y="3571876"/>
              <a:ext cx="673920" cy="357190"/>
              <a:chOff x="1643042" y="5786454"/>
              <a:chExt cx="673920" cy="357190"/>
            </a:xfrm>
          </p:grpSpPr>
          <p:cxnSp>
            <p:nvCxnSpPr>
              <p:cNvPr id="50" name="직선 연결선 49"/>
              <p:cNvCxnSpPr/>
              <p:nvPr/>
            </p:nvCxnSpPr>
            <p:spPr>
              <a:xfrm rot="10800000">
                <a:off x="2031210" y="5968400"/>
                <a:ext cx="285752" cy="0"/>
              </a:xfrm>
              <a:prstGeom prst="line">
                <a:avLst/>
              </a:prstGeom>
              <a:ln w="254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1" name="직사각형 50"/>
              <p:cNvSpPr/>
              <p:nvPr/>
            </p:nvSpPr>
            <p:spPr>
              <a:xfrm>
                <a:off x="1643042" y="5786454"/>
                <a:ext cx="480583" cy="35719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200" b="1" dirty="0" smtClean="0">
                    <a:solidFill>
                      <a:schemeClr val="tx1"/>
                    </a:solidFill>
                  </a:rPr>
                  <a:t>X -</a:t>
                </a:r>
                <a:endParaRPr lang="ko-KR" altLang="en-US" sz="1200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54" name="그룹 53"/>
            <p:cNvGrpSpPr/>
            <p:nvPr/>
          </p:nvGrpSpPr>
          <p:grpSpPr>
            <a:xfrm rot="10800000">
              <a:off x="3286116" y="3571876"/>
              <a:ext cx="673920" cy="357190"/>
              <a:chOff x="1643042" y="5786454"/>
              <a:chExt cx="673920" cy="357190"/>
            </a:xfrm>
          </p:grpSpPr>
          <p:cxnSp>
            <p:nvCxnSpPr>
              <p:cNvPr id="55" name="직선 연결선 54"/>
              <p:cNvCxnSpPr/>
              <p:nvPr/>
            </p:nvCxnSpPr>
            <p:spPr>
              <a:xfrm rot="10800000">
                <a:off x="2031210" y="5968400"/>
                <a:ext cx="285752" cy="0"/>
              </a:xfrm>
              <a:prstGeom prst="line">
                <a:avLst/>
              </a:prstGeom>
              <a:ln w="254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6" name="직사각형 55"/>
              <p:cNvSpPr/>
              <p:nvPr/>
            </p:nvSpPr>
            <p:spPr>
              <a:xfrm rot="10800000">
                <a:off x="1643042" y="5786454"/>
                <a:ext cx="480583" cy="35719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sz="1200" b="1" dirty="0" smtClean="0">
                    <a:solidFill>
                      <a:schemeClr val="tx1"/>
                    </a:solidFill>
                  </a:rPr>
                  <a:t>X+</a:t>
                </a:r>
                <a:endParaRPr lang="ko-KR" altLang="en-US" sz="1200" b="1" dirty="0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68" name="직사각형 67"/>
          <p:cNvSpPr/>
          <p:nvPr/>
        </p:nvSpPr>
        <p:spPr>
          <a:xfrm>
            <a:off x="5786446" y="4071942"/>
            <a:ext cx="1643074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X-Y Position </a:t>
            </a:r>
            <a:r>
              <a:rPr lang="ko-KR" altLang="en-US" sz="1200" dirty="0" smtClean="0">
                <a:solidFill>
                  <a:schemeClr val="tx1"/>
                </a:solidFill>
              </a:rPr>
              <a:t>조정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5214942" y="5500702"/>
            <a:ext cx="264320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수평상태</a:t>
            </a:r>
            <a:r>
              <a:rPr lang="en-US" altLang="ko-KR" sz="1000" dirty="0" smtClean="0">
                <a:solidFill>
                  <a:schemeClr val="tx1"/>
                </a:solidFill>
              </a:rPr>
              <a:t>---</a:t>
            </a:r>
            <a:r>
              <a:rPr lang="ko-KR" altLang="en-US" sz="1000" dirty="0" smtClean="0">
                <a:solidFill>
                  <a:srgbClr val="0070C0"/>
                </a:solidFill>
              </a:rPr>
              <a:t>반 시계 방향</a:t>
            </a:r>
            <a:r>
              <a:rPr lang="en-US" altLang="ko-KR" sz="1000" dirty="0" smtClean="0">
                <a:solidFill>
                  <a:schemeClr val="tx1"/>
                </a:solidFill>
              </a:rPr>
              <a:t>---</a:t>
            </a:r>
            <a:r>
              <a:rPr lang="ko-KR" altLang="en-US" sz="1000" dirty="0" smtClean="0">
                <a:solidFill>
                  <a:srgbClr val="FF0000"/>
                </a:solidFill>
              </a:rPr>
              <a:t>출력전압 </a:t>
            </a:r>
            <a:r>
              <a:rPr lang="en-US" altLang="ko-KR" sz="1000" dirty="0" smtClean="0">
                <a:solidFill>
                  <a:srgbClr val="FF0000"/>
                </a:solidFill>
              </a:rPr>
              <a:t>UP</a:t>
            </a:r>
            <a:endParaRPr lang="ko-KR" altLang="en-US" sz="1000" dirty="0">
              <a:solidFill>
                <a:srgbClr val="FF0000"/>
              </a:solidFill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5286380" y="4429132"/>
            <a:ext cx="2643206" cy="2857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 수평상태</a:t>
            </a:r>
            <a:r>
              <a:rPr lang="en-US" altLang="ko-KR" sz="1000" dirty="0" smtClean="0">
                <a:solidFill>
                  <a:schemeClr val="tx1"/>
                </a:solidFill>
              </a:rPr>
              <a:t>---</a:t>
            </a:r>
            <a:r>
              <a:rPr lang="ko-KR" altLang="en-US" sz="1000" dirty="0" smtClean="0">
                <a:solidFill>
                  <a:srgbClr val="0070C0"/>
                </a:solidFill>
              </a:rPr>
              <a:t>시계 방향</a:t>
            </a:r>
            <a:r>
              <a:rPr lang="en-US" altLang="ko-KR" sz="1000" dirty="0" smtClean="0">
                <a:solidFill>
                  <a:schemeClr val="tx1"/>
                </a:solidFill>
              </a:rPr>
              <a:t>---</a:t>
            </a:r>
            <a:r>
              <a:rPr lang="ko-KR" altLang="en-US" sz="1000" dirty="0" smtClean="0">
                <a:solidFill>
                  <a:srgbClr val="FF0000"/>
                </a:solidFill>
              </a:rPr>
              <a:t>출력전압 </a:t>
            </a:r>
            <a:r>
              <a:rPr lang="en-US" altLang="ko-KR" sz="1000" dirty="0" smtClean="0">
                <a:solidFill>
                  <a:srgbClr val="FF0000"/>
                </a:solidFill>
              </a:rPr>
              <a:t>Down</a:t>
            </a:r>
            <a:endParaRPr lang="ko-KR" altLang="en-US" sz="1000" dirty="0">
              <a:solidFill>
                <a:srgbClr val="FF0000"/>
              </a:solidFill>
            </a:endParaRPr>
          </a:p>
        </p:txBody>
      </p:sp>
      <p:sp>
        <p:nvSpPr>
          <p:cNvPr id="78" name="직사각형 77"/>
          <p:cNvSpPr/>
          <p:nvPr/>
        </p:nvSpPr>
        <p:spPr>
          <a:xfrm>
            <a:off x="5072066" y="428604"/>
            <a:ext cx="29502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/>
              <a:t>[ X-Y Position VR Adjust ] </a:t>
            </a:r>
            <a:endParaRPr lang="ko-KR" altLang="en-US" dirty="0"/>
          </a:p>
        </p:txBody>
      </p:sp>
      <p:sp>
        <p:nvSpPr>
          <p:cNvPr id="79" name="위로 구부러진 화살표 78"/>
          <p:cNvSpPr/>
          <p:nvPr/>
        </p:nvSpPr>
        <p:spPr>
          <a:xfrm>
            <a:off x="6143636" y="5143512"/>
            <a:ext cx="642942" cy="285752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80" name="아래로 구부러진 화살표 79"/>
          <p:cNvSpPr/>
          <p:nvPr/>
        </p:nvSpPr>
        <p:spPr>
          <a:xfrm>
            <a:off x="6143636" y="4714884"/>
            <a:ext cx="642942" cy="285752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428596" y="1285860"/>
            <a:ext cx="3643338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dirty="0" smtClean="0">
                <a:solidFill>
                  <a:srgbClr val="FF0000"/>
                </a:solidFill>
                <a:latin typeface="맑은 고딕"/>
                <a:ea typeface="맑은 고딕"/>
              </a:rPr>
              <a:t>※ </a:t>
            </a:r>
            <a:r>
              <a:rPr lang="ko-KR" altLang="en-US" sz="1600" dirty="0" smtClean="0">
                <a:solidFill>
                  <a:srgbClr val="FF0000"/>
                </a:solidFill>
              </a:rPr>
              <a:t>초기상태는 수평</a:t>
            </a:r>
            <a:r>
              <a:rPr lang="en-US" altLang="ko-KR" sz="1600" dirty="0" smtClean="0">
                <a:solidFill>
                  <a:srgbClr val="FF0000"/>
                </a:solidFill>
              </a:rPr>
              <a:t>(VCC/2=5V</a:t>
            </a:r>
            <a:r>
              <a:rPr lang="ko-KR" altLang="en-US" sz="1600" dirty="0" smtClean="0">
                <a:solidFill>
                  <a:srgbClr val="FF0000"/>
                </a:solidFill>
              </a:rPr>
              <a:t>기준</a:t>
            </a:r>
            <a:endParaRPr lang="en-US" altLang="ko-KR" sz="1600" dirty="0" smtClean="0">
              <a:solidFill>
                <a:srgbClr val="FF0000"/>
              </a:solidFill>
            </a:endParaRPr>
          </a:p>
          <a:p>
            <a:pPr algn="ctr"/>
            <a:r>
              <a:rPr lang="ko-KR" altLang="en-US" sz="1600" dirty="0" smtClean="0">
                <a:solidFill>
                  <a:srgbClr val="FF0000"/>
                </a:solidFill>
              </a:rPr>
              <a:t>     </a:t>
            </a:r>
            <a:r>
              <a:rPr lang="en-US" altLang="ko-KR" sz="1600" dirty="0" smtClean="0">
                <a:solidFill>
                  <a:srgbClr val="FF0000"/>
                </a:solidFill>
              </a:rPr>
              <a:t>2.5V ) </a:t>
            </a:r>
            <a:r>
              <a:rPr lang="ko-KR" altLang="en-US" sz="1600" dirty="0" smtClean="0">
                <a:solidFill>
                  <a:srgbClr val="FF0000"/>
                </a:solidFill>
              </a:rPr>
              <a:t>상태로 조정 되어 있습니다 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428596" y="5357826"/>
            <a:ext cx="3857652" cy="8572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600" dirty="0" smtClean="0">
                <a:solidFill>
                  <a:srgbClr val="FF0000"/>
                </a:solidFill>
                <a:latin typeface="맑은 고딕"/>
                <a:ea typeface="맑은 고딕"/>
              </a:rPr>
              <a:t>※ </a:t>
            </a:r>
            <a:r>
              <a:rPr lang="ko-KR" altLang="en-US" sz="1600" dirty="0" smtClean="0">
                <a:solidFill>
                  <a:srgbClr val="FF0000"/>
                </a:solidFill>
              </a:rPr>
              <a:t>수식의 좌표와 일치된  </a:t>
            </a:r>
            <a:r>
              <a:rPr lang="en-US" altLang="ko-KR" sz="1600" dirty="0" smtClean="0">
                <a:solidFill>
                  <a:srgbClr val="FF0000"/>
                </a:solidFill>
                <a:latin typeface="맑은 고딕"/>
                <a:ea typeface="맑은 고딕"/>
              </a:rPr>
              <a:t>X-Y Position</a:t>
            </a:r>
            <a:r>
              <a:rPr lang="ko-KR" altLang="en-US" sz="1600" dirty="0" smtClean="0">
                <a:solidFill>
                  <a:srgbClr val="FF0000"/>
                </a:solidFill>
                <a:latin typeface="맑은 고딕"/>
                <a:ea typeface="맑은 고딕"/>
              </a:rPr>
              <a:t>은</a:t>
            </a:r>
            <a:endParaRPr lang="en-US" altLang="ko-KR" sz="1600" dirty="0" smtClean="0">
              <a:solidFill>
                <a:srgbClr val="FF0000"/>
              </a:solidFill>
              <a:latin typeface="맑은 고딕"/>
              <a:ea typeface="맑은 고딕"/>
            </a:endParaRPr>
          </a:p>
          <a:p>
            <a:r>
              <a:rPr lang="en-US" altLang="ko-KR" sz="1600" dirty="0" smtClean="0">
                <a:solidFill>
                  <a:srgbClr val="FF0000"/>
                </a:solidFill>
                <a:latin typeface="맑은 고딕"/>
                <a:ea typeface="맑은 고딕"/>
              </a:rPr>
              <a:t>  </a:t>
            </a:r>
            <a:r>
              <a:rPr lang="ko-KR" altLang="en-US" sz="1600" dirty="0" smtClean="0">
                <a:solidFill>
                  <a:srgbClr val="FF0000"/>
                </a:solidFill>
                <a:latin typeface="맑은 고딕"/>
                <a:ea typeface="맑은 고딕"/>
              </a:rPr>
              <a:t> 센서를 위 그림과 같이 기울여 사용 </a:t>
            </a:r>
            <a:endParaRPr lang="en-US" altLang="ko-KR" sz="1600" dirty="0" smtClean="0">
              <a:solidFill>
                <a:srgbClr val="FF0000"/>
              </a:solidFill>
              <a:latin typeface="맑은 고딕"/>
              <a:ea typeface="맑은 고딕"/>
            </a:endParaRPr>
          </a:p>
          <a:p>
            <a:r>
              <a:rPr lang="en-US" altLang="ko-KR" sz="1600" dirty="0" smtClean="0">
                <a:solidFill>
                  <a:srgbClr val="FF0000"/>
                </a:solidFill>
                <a:latin typeface="맑은 고딕"/>
                <a:ea typeface="맑은 고딕"/>
              </a:rPr>
              <a:t>   </a:t>
            </a:r>
            <a:r>
              <a:rPr lang="ko-KR" altLang="en-US" sz="1600" dirty="0" smtClean="0">
                <a:solidFill>
                  <a:srgbClr val="FF0000"/>
                </a:solidFill>
                <a:latin typeface="맑은 고딕"/>
                <a:ea typeface="맑은 고딕"/>
              </a:rPr>
              <a:t>하시면 됩니다</a:t>
            </a:r>
            <a:r>
              <a:rPr lang="en-US" altLang="ko-KR" sz="1600" dirty="0" smtClean="0">
                <a:solidFill>
                  <a:srgbClr val="FF0000"/>
                </a:solidFill>
                <a:latin typeface="맑은 고딕"/>
                <a:ea typeface="맑은 고딕"/>
              </a:rPr>
              <a:t>(X-Y</a:t>
            </a:r>
            <a:r>
              <a:rPr lang="ko-KR" altLang="en-US" sz="1600" dirty="0" smtClean="0">
                <a:solidFill>
                  <a:srgbClr val="FF0000"/>
                </a:solidFill>
                <a:latin typeface="맑은 고딕"/>
                <a:ea typeface="맑은 고딕"/>
              </a:rPr>
              <a:t>출력 기준</a:t>
            </a:r>
            <a:r>
              <a:rPr lang="en-US" altLang="ko-KR" sz="1600" dirty="0" smtClean="0">
                <a:solidFill>
                  <a:srgbClr val="FF0000"/>
                </a:solidFill>
                <a:latin typeface="맑은 고딕"/>
                <a:ea typeface="맑은 고딕"/>
              </a:rPr>
              <a:t>)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5357818" y="5857892"/>
            <a:ext cx="2143140" cy="7143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참조</a:t>
            </a:r>
            <a:r>
              <a:rPr lang="en-US" altLang="ko-KR" sz="1000" dirty="0" smtClean="0">
                <a:solidFill>
                  <a:schemeClr val="tx1"/>
                </a:solidFill>
              </a:rPr>
              <a:t>: </a:t>
            </a:r>
            <a:r>
              <a:rPr lang="ko-KR" altLang="en-US" sz="1000" dirty="0" smtClean="0">
                <a:solidFill>
                  <a:schemeClr val="tx1"/>
                </a:solidFill>
              </a:rPr>
              <a:t>조정시 </a:t>
            </a:r>
            <a:r>
              <a:rPr lang="ko-KR" altLang="en-US" sz="1000" dirty="0" smtClean="0">
                <a:solidFill>
                  <a:srgbClr val="FF0000"/>
                </a:solidFill>
              </a:rPr>
              <a:t>수평상태</a:t>
            </a:r>
            <a:r>
              <a:rPr lang="ko-KR" altLang="en-US" sz="1000" dirty="0" smtClean="0">
                <a:solidFill>
                  <a:schemeClr val="tx1"/>
                </a:solidFill>
              </a:rPr>
              <a:t>는 라벨이 </a:t>
            </a:r>
            <a:endParaRPr lang="en-US" altLang="ko-KR" sz="1000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1000" dirty="0" smtClean="0">
                <a:solidFill>
                  <a:schemeClr val="tx1"/>
                </a:solidFill>
              </a:rPr>
              <a:t>         </a:t>
            </a:r>
            <a:r>
              <a:rPr lang="ko-KR" altLang="en-US" sz="1000" dirty="0" smtClean="0">
                <a:solidFill>
                  <a:schemeClr val="tx1"/>
                </a:solidFill>
              </a:rPr>
              <a:t>있는 윗면을 수평인 바닥에 밀착시킨 상태이다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직사각형 26"/>
          <p:cNvSpPr/>
          <p:nvPr/>
        </p:nvSpPr>
        <p:spPr>
          <a:xfrm>
            <a:off x="1142976" y="714356"/>
            <a:ext cx="1643074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900" dirty="0" smtClean="0"/>
              <a:t>[</a:t>
            </a:r>
            <a:r>
              <a:rPr lang="ko-KR" altLang="en-US" sz="1900" dirty="0" smtClean="0"/>
              <a:t>응용 제품</a:t>
            </a:r>
            <a:r>
              <a:rPr lang="en-US" altLang="ko-KR" sz="1900" dirty="0" smtClean="0"/>
              <a:t>]</a:t>
            </a:r>
            <a:endParaRPr lang="ko-KR" altLang="en-US" sz="1900" dirty="0"/>
          </a:p>
        </p:txBody>
      </p:sp>
      <p:sp>
        <p:nvSpPr>
          <p:cNvPr id="8" name="직사각형 7"/>
          <p:cNvSpPr/>
          <p:nvPr/>
        </p:nvSpPr>
        <p:spPr>
          <a:xfrm>
            <a:off x="1043608" y="1268760"/>
            <a:ext cx="5400600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dirty="0" smtClean="0"/>
              <a:t>  </a:t>
            </a:r>
            <a:r>
              <a:rPr lang="ko-KR" altLang="ko-KR" sz="1400" dirty="0" smtClean="0"/>
              <a:t>•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로봇</a:t>
            </a:r>
            <a:r>
              <a:rPr lang="en-US" altLang="ko-KR" sz="1400" dirty="0" smtClean="0"/>
              <a:t>(Robot)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 </a:t>
            </a:r>
          </a:p>
          <a:p>
            <a:endParaRPr lang="en-US" altLang="ko-KR" sz="1400" dirty="0" smtClean="0"/>
          </a:p>
          <a:p>
            <a:r>
              <a:rPr lang="en-US" altLang="ko-KR" sz="1400" dirty="0" smtClean="0"/>
              <a:t>  </a:t>
            </a:r>
            <a:r>
              <a:rPr lang="ko-KR" altLang="ko-KR" sz="1400" dirty="0" smtClean="0"/>
              <a:t>•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기울기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센서</a:t>
            </a:r>
            <a:r>
              <a:rPr lang="en-US" altLang="ko-KR" sz="1400" dirty="0" smtClean="0"/>
              <a:t>(Tilt Sensor)</a:t>
            </a:r>
          </a:p>
          <a:p>
            <a:endParaRPr lang="en-US" altLang="ko-KR" sz="1400" dirty="0" smtClean="0"/>
          </a:p>
          <a:p>
            <a:r>
              <a:rPr lang="en-US" altLang="ko-KR" sz="1400" dirty="0" smtClean="0"/>
              <a:t>  </a:t>
            </a:r>
            <a:r>
              <a:rPr lang="ko-KR" altLang="ko-KR" sz="1400" dirty="0" smtClean="0"/>
              <a:t>•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자이로 스코프</a:t>
            </a:r>
            <a:r>
              <a:rPr lang="en-US" altLang="ko-KR" sz="1400" dirty="0" smtClean="0"/>
              <a:t>(Gyroscopes) </a:t>
            </a:r>
            <a:r>
              <a:rPr lang="ko-KR" altLang="ko-KR" sz="1400" dirty="0"/>
              <a:t/>
            </a:r>
            <a:br>
              <a:rPr lang="ko-KR" altLang="ko-KR" sz="1400" dirty="0"/>
            </a:br>
            <a:endParaRPr lang="en-US" altLang="ko-KR" sz="1400" dirty="0" smtClean="0"/>
          </a:p>
          <a:p>
            <a:r>
              <a:rPr lang="en-US" altLang="ko-KR" sz="1400" dirty="0" smtClean="0"/>
              <a:t>  </a:t>
            </a:r>
            <a:r>
              <a:rPr lang="ko-KR" altLang="ko-KR" sz="1400" dirty="0" smtClean="0"/>
              <a:t>• </a:t>
            </a:r>
            <a:r>
              <a:rPr lang="ko-KR" altLang="en-US" sz="1400" dirty="0" smtClean="0"/>
              <a:t>장난감</a:t>
            </a:r>
            <a:r>
              <a:rPr lang="en-US" altLang="ko-KR" sz="1400" dirty="0" smtClean="0"/>
              <a:t>(Toy)</a:t>
            </a:r>
          </a:p>
          <a:p>
            <a:endParaRPr lang="en-US" altLang="ko-KR" sz="1400" dirty="0" smtClean="0"/>
          </a:p>
          <a:p>
            <a:r>
              <a:rPr lang="en-US" altLang="ko-KR" sz="1400" dirty="0" smtClean="0"/>
              <a:t>  </a:t>
            </a:r>
            <a:r>
              <a:rPr lang="ko-KR" altLang="ko-KR" sz="1400" dirty="0" smtClean="0"/>
              <a:t>•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자동차</a:t>
            </a:r>
            <a:r>
              <a:rPr lang="en-US" altLang="ko-KR" sz="1400" dirty="0" smtClean="0"/>
              <a:t>(Automobile) </a:t>
            </a:r>
          </a:p>
          <a:p>
            <a:endParaRPr lang="en-US" altLang="ko-KR" sz="1400" dirty="0" smtClean="0"/>
          </a:p>
          <a:p>
            <a:r>
              <a:rPr lang="en-US" altLang="ko-KR" sz="1400" dirty="0" smtClean="0"/>
              <a:t>  </a:t>
            </a:r>
            <a:r>
              <a:rPr lang="ko-KR" altLang="ko-KR" sz="1400" dirty="0" smtClean="0"/>
              <a:t>• </a:t>
            </a:r>
            <a:r>
              <a:rPr lang="ko-KR" altLang="en-US" sz="1400" dirty="0" smtClean="0"/>
              <a:t>건설</a:t>
            </a:r>
            <a:r>
              <a:rPr lang="en-US" altLang="ko-KR" sz="1400" dirty="0" smtClean="0"/>
              <a:t>(Construction) </a:t>
            </a:r>
          </a:p>
          <a:p>
            <a:endParaRPr lang="en-US" altLang="ko-KR" sz="1400" dirty="0" smtClean="0"/>
          </a:p>
          <a:p>
            <a:r>
              <a:rPr lang="en-US" altLang="ko-KR" sz="1400" dirty="0" smtClean="0"/>
              <a:t>  </a:t>
            </a:r>
            <a:r>
              <a:rPr lang="ko-KR" altLang="ko-KR" sz="1400" dirty="0" smtClean="0"/>
              <a:t>•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기계</a:t>
            </a:r>
            <a:r>
              <a:rPr lang="en-US" altLang="ko-KR" sz="1400" dirty="0" smtClean="0"/>
              <a:t>(Machine)</a:t>
            </a:r>
          </a:p>
          <a:p>
            <a:endParaRPr lang="en-US" altLang="ko-KR" sz="1400" dirty="0" smtClean="0"/>
          </a:p>
          <a:p>
            <a:r>
              <a:rPr lang="en-US" altLang="ko-KR" sz="1400" dirty="0" smtClean="0"/>
              <a:t>  </a:t>
            </a:r>
            <a:r>
              <a:rPr lang="ko-KR" altLang="ko-KR" sz="1400" dirty="0" smtClean="0"/>
              <a:t>•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선박</a:t>
            </a:r>
            <a:r>
              <a:rPr lang="en-US" altLang="ko-KR" sz="1400" dirty="0" smtClean="0"/>
              <a:t>(Ship) </a:t>
            </a:r>
          </a:p>
          <a:p>
            <a:endParaRPr lang="en-US" altLang="ko-KR" sz="1400" dirty="0" smtClean="0"/>
          </a:p>
          <a:p>
            <a:r>
              <a:rPr lang="en-US" altLang="ko-KR" sz="1400" dirty="0" smtClean="0"/>
              <a:t>  </a:t>
            </a:r>
            <a:r>
              <a:rPr lang="ko-KR" altLang="ko-KR" sz="1400" dirty="0" smtClean="0"/>
              <a:t>• </a:t>
            </a:r>
            <a:r>
              <a:rPr lang="ko-KR" altLang="en-US" sz="1400" dirty="0" smtClean="0"/>
              <a:t>의료</a:t>
            </a:r>
            <a:r>
              <a:rPr lang="en-US" altLang="ko-KR" sz="1400" dirty="0" smtClean="0"/>
              <a:t>(Medical) </a:t>
            </a:r>
          </a:p>
          <a:p>
            <a:endParaRPr lang="en-US" altLang="ko-KR" sz="1400" dirty="0" smtClean="0"/>
          </a:p>
          <a:p>
            <a:r>
              <a:rPr lang="en-US" altLang="ko-KR" sz="1400" dirty="0" smtClean="0"/>
              <a:t>  </a:t>
            </a:r>
            <a:r>
              <a:rPr lang="ko-KR" altLang="ko-KR" sz="1400" dirty="0" smtClean="0"/>
              <a:t>• </a:t>
            </a:r>
            <a:r>
              <a:rPr lang="ko-KR" altLang="en-US" sz="1400" dirty="0" smtClean="0"/>
              <a:t>기타</a:t>
            </a:r>
            <a:endParaRPr lang="en-US" altLang="ko-KR" sz="1400" dirty="0" smtClean="0"/>
          </a:p>
          <a:p>
            <a:endParaRPr lang="en-US" altLang="ko-KR" sz="1200" dirty="0" smtClean="0"/>
          </a:p>
          <a:p>
            <a:endParaRPr lang="ko-KR" altLang="en-US" sz="1200" dirty="0"/>
          </a:p>
        </p:txBody>
      </p:sp>
      <p:grpSp>
        <p:nvGrpSpPr>
          <p:cNvPr id="7" name="그룹 6"/>
          <p:cNvGrpSpPr/>
          <p:nvPr/>
        </p:nvGrpSpPr>
        <p:grpSpPr>
          <a:xfrm>
            <a:off x="4283968" y="6525344"/>
            <a:ext cx="792088" cy="216024"/>
            <a:chOff x="7884368" y="6309320"/>
            <a:chExt cx="792088" cy="216024"/>
          </a:xfrm>
        </p:grpSpPr>
        <p:sp>
          <p:nvSpPr>
            <p:cNvPr id="9" name="직사각형 8"/>
            <p:cNvSpPr/>
            <p:nvPr/>
          </p:nvSpPr>
          <p:spPr>
            <a:xfrm>
              <a:off x="8100392" y="6309320"/>
              <a:ext cx="576064" cy="216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100" b="1" dirty="0" smtClean="0">
                  <a:solidFill>
                    <a:schemeClr val="tx1"/>
                  </a:solidFill>
                </a:rPr>
                <a:t>SERA</a:t>
              </a:r>
              <a:endParaRPr lang="ko-KR" altLang="en-US" sz="1100" b="1" dirty="0">
                <a:solidFill>
                  <a:schemeClr val="tx1"/>
                </a:solidFill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7884368" y="6309320"/>
              <a:ext cx="288032" cy="21602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직사각형 23"/>
          <p:cNvSpPr/>
          <p:nvPr/>
        </p:nvSpPr>
        <p:spPr>
          <a:xfrm>
            <a:off x="1357290" y="571480"/>
            <a:ext cx="3286718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900" dirty="0" smtClean="0">
                <a:solidFill>
                  <a:schemeClr val="tx1"/>
                </a:solidFill>
              </a:rPr>
              <a:t>[Pin Assignments</a:t>
            </a:r>
            <a:r>
              <a:rPr lang="ko-KR" altLang="en-US" sz="1900" dirty="0" smtClean="0">
                <a:solidFill>
                  <a:schemeClr val="tx1"/>
                </a:solidFill>
              </a:rPr>
              <a:t> </a:t>
            </a:r>
            <a:r>
              <a:rPr lang="en-US" altLang="ko-KR" sz="1900" dirty="0" smtClean="0">
                <a:solidFill>
                  <a:schemeClr val="tx1"/>
                </a:solidFill>
              </a:rPr>
              <a:t>]</a:t>
            </a:r>
            <a:endParaRPr lang="ko-KR" altLang="en-US" sz="1900" dirty="0">
              <a:solidFill>
                <a:schemeClr val="tx1"/>
              </a:solidFill>
            </a:endParaRPr>
          </a:p>
        </p:txBody>
      </p:sp>
      <p:grpSp>
        <p:nvGrpSpPr>
          <p:cNvPr id="27" name="그룹 26"/>
          <p:cNvGrpSpPr/>
          <p:nvPr/>
        </p:nvGrpSpPr>
        <p:grpSpPr>
          <a:xfrm>
            <a:off x="4283968" y="6525344"/>
            <a:ext cx="792088" cy="216024"/>
            <a:chOff x="7884368" y="6309320"/>
            <a:chExt cx="792088" cy="216024"/>
          </a:xfrm>
        </p:grpSpPr>
        <p:sp>
          <p:nvSpPr>
            <p:cNvPr id="28" name="직사각형 27"/>
            <p:cNvSpPr/>
            <p:nvPr/>
          </p:nvSpPr>
          <p:spPr>
            <a:xfrm>
              <a:off x="8100392" y="6309320"/>
              <a:ext cx="576064" cy="216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100" b="1" dirty="0" smtClean="0">
                  <a:solidFill>
                    <a:schemeClr val="tx1"/>
                  </a:solidFill>
                </a:rPr>
                <a:t>SERA</a:t>
              </a:r>
              <a:endParaRPr lang="ko-KR" altLang="en-US" sz="1100" b="1" dirty="0">
                <a:solidFill>
                  <a:schemeClr val="tx1"/>
                </a:solidFill>
              </a:endParaRPr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7884368" y="6309320"/>
              <a:ext cx="288032" cy="21602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/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1714480" y="3143248"/>
            <a:ext cx="965025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solidFill>
                  <a:schemeClr val="tx1"/>
                </a:solidFill>
              </a:rPr>
              <a:t> XOUT--8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1753550" y="3484254"/>
            <a:ext cx="917864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solidFill>
                  <a:schemeClr val="tx1"/>
                </a:solidFill>
              </a:rPr>
              <a:t> XHFE--7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1816895" y="3841444"/>
            <a:ext cx="864666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solidFill>
                  <a:schemeClr val="tx1"/>
                </a:solidFill>
              </a:rPr>
              <a:t>YHFE--6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1785918" y="4214818"/>
            <a:ext cx="936104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solidFill>
                  <a:schemeClr val="tx1"/>
                </a:solidFill>
              </a:rPr>
              <a:t>YOUT--5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4929190" y="4214818"/>
            <a:ext cx="857256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solidFill>
                  <a:schemeClr val="tx1"/>
                </a:solidFill>
              </a:rPr>
              <a:t>4--GND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4929190" y="3500438"/>
            <a:ext cx="928694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solidFill>
                  <a:schemeClr val="tx1"/>
                </a:solidFill>
              </a:rPr>
              <a:t>2--REFX</a:t>
            </a:r>
          </a:p>
        </p:txBody>
      </p:sp>
      <p:sp>
        <p:nvSpPr>
          <p:cNvPr id="23" name="직사각형 22"/>
          <p:cNvSpPr/>
          <p:nvPr/>
        </p:nvSpPr>
        <p:spPr>
          <a:xfrm>
            <a:off x="4929190" y="3857628"/>
            <a:ext cx="857256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solidFill>
                  <a:schemeClr val="tx1"/>
                </a:solidFill>
              </a:rPr>
              <a:t>3--REFY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4929190" y="3128454"/>
            <a:ext cx="785818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00" dirty="0" smtClean="0">
                <a:solidFill>
                  <a:schemeClr val="tx1"/>
                </a:solidFill>
              </a:rPr>
              <a:t>1--VCC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3214678" y="5143512"/>
            <a:ext cx="1368152" cy="28803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tx1"/>
                </a:solidFill>
              </a:rPr>
              <a:t>BOTTOM </a:t>
            </a:r>
            <a:r>
              <a:rPr lang="ko-KR" altLang="en-US" sz="1400" dirty="0" smtClean="0">
                <a:solidFill>
                  <a:schemeClr val="tx1"/>
                </a:solidFill>
              </a:rPr>
              <a:t>면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2571736" y="2786058"/>
            <a:ext cx="2428892" cy="221457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/>
          <p:nvPr/>
        </p:nvSpPr>
        <p:spPr>
          <a:xfrm>
            <a:off x="1000100" y="1714488"/>
            <a:ext cx="2428892" cy="235745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5" name="그룹 4"/>
          <p:cNvGrpSpPr/>
          <p:nvPr/>
        </p:nvGrpSpPr>
        <p:grpSpPr>
          <a:xfrm>
            <a:off x="4283968" y="6525344"/>
            <a:ext cx="792088" cy="216024"/>
            <a:chOff x="7884368" y="6309320"/>
            <a:chExt cx="792088" cy="216024"/>
          </a:xfrm>
        </p:grpSpPr>
        <p:sp>
          <p:nvSpPr>
            <p:cNvPr id="6" name="직사각형 5"/>
            <p:cNvSpPr/>
            <p:nvPr/>
          </p:nvSpPr>
          <p:spPr>
            <a:xfrm>
              <a:off x="8100392" y="6309320"/>
              <a:ext cx="576064" cy="216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100" b="1" dirty="0" smtClean="0">
                  <a:solidFill>
                    <a:schemeClr val="tx1"/>
                  </a:solidFill>
                </a:rPr>
                <a:t>SERA</a:t>
              </a:r>
              <a:endParaRPr lang="ko-KR" altLang="en-US" sz="1100" b="1" dirty="0">
                <a:solidFill>
                  <a:schemeClr val="tx1"/>
                </a:solidFill>
              </a:endParaRPr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7884368" y="6309320"/>
              <a:ext cx="288032" cy="21602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/>
            </a:p>
          </p:txBody>
        </p:sp>
      </p:grpSp>
      <p:sp>
        <p:nvSpPr>
          <p:cNvPr id="8" name="직사각형 7"/>
          <p:cNvSpPr/>
          <p:nvPr/>
        </p:nvSpPr>
        <p:spPr>
          <a:xfrm>
            <a:off x="3786182" y="1714488"/>
            <a:ext cx="2714644" cy="25003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/>
          <p:cNvSpPr/>
          <p:nvPr/>
        </p:nvSpPr>
        <p:spPr>
          <a:xfrm>
            <a:off x="1071538" y="3929066"/>
            <a:ext cx="2286016" cy="223281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1357290" y="571480"/>
            <a:ext cx="2062582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900" dirty="0" smtClean="0">
                <a:solidFill>
                  <a:schemeClr val="tx1"/>
                </a:solidFill>
              </a:rPr>
              <a:t>[ Dimension ]</a:t>
            </a:r>
            <a:endParaRPr lang="ko-KR" altLang="en-US" sz="19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직사각형 23"/>
          <p:cNvSpPr/>
          <p:nvPr/>
        </p:nvSpPr>
        <p:spPr>
          <a:xfrm>
            <a:off x="1357290" y="571480"/>
            <a:ext cx="3142702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900" dirty="0" smtClean="0">
                <a:solidFill>
                  <a:schemeClr val="tx1"/>
                </a:solidFill>
              </a:rPr>
              <a:t>[ </a:t>
            </a:r>
            <a:r>
              <a:rPr lang="ko-KR" altLang="en-US" sz="1900" dirty="0" smtClean="0">
                <a:solidFill>
                  <a:schemeClr val="tx1"/>
                </a:solidFill>
              </a:rPr>
              <a:t>배치면 </a:t>
            </a:r>
            <a:r>
              <a:rPr lang="en-US" altLang="ko-KR" sz="1900" dirty="0" smtClean="0">
                <a:solidFill>
                  <a:schemeClr val="tx1"/>
                </a:solidFill>
              </a:rPr>
              <a:t>&amp; </a:t>
            </a:r>
            <a:r>
              <a:rPr lang="ko-KR" altLang="en-US" sz="1900" dirty="0" smtClean="0">
                <a:solidFill>
                  <a:schemeClr val="tx1"/>
                </a:solidFill>
              </a:rPr>
              <a:t>측정범위 </a:t>
            </a:r>
            <a:r>
              <a:rPr lang="en-US" altLang="ko-KR" sz="1900" dirty="0" smtClean="0">
                <a:solidFill>
                  <a:schemeClr val="tx1"/>
                </a:solidFill>
              </a:rPr>
              <a:t>]</a:t>
            </a:r>
            <a:endParaRPr lang="ko-KR" altLang="en-US" sz="1900" dirty="0">
              <a:solidFill>
                <a:schemeClr val="tx1"/>
              </a:solidFill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4283968" y="6525344"/>
            <a:ext cx="792088" cy="216024"/>
            <a:chOff x="7884368" y="6309320"/>
            <a:chExt cx="792088" cy="216024"/>
          </a:xfrm>
        </p:grpSpPr>
        <p:sp>
          <p:nvSpPr>
            <p:cNvPr id="11" name="직사각형 10"/>
            <p:cNvSpPr/>
            <p:nvPr/>
          </p:nvSpPr>
          <p:spPr>
            <a:xfrm>
              <a:off x="8100392" y="6309320"/>
              <a:ext cx="576064" cy="216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ko-KR" sz="1100" b="1" dirty="0" smtClean="0">
                  <a:solidFill>
                    <a:schemeClr val="tx1"/>
                  </a:solidFill>
                </a:rPr>
                <a:t>SERA</a:t>
              </a:r>
              <a:endParaRPr lang="ko-KR" altLang="en-US" sz="1100" b="1" dirty="0">
                <a:solidFill>
                  <a:schemeClr val="tx1"/>
                </a:solidFill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7884368" y="6309320"/>
              <a:ext cx="288032" cy="21602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dirty="0"/>
            </a:p>
          </p:txBody>
        </p:sp>
      </p:grpSp>
      <p:sp>
        <p:nvSpPr>
          <p:cNvPr id="6" name="직사각형 5"/>
          <p:cNvSpPr/>
          <p:nvPr/>
        </p:nvSpPr>
        <p:spPr>
          <a:xfrm>
            <a:off x="1979712" y="1988840"/>
            <a:ext cx="3960440" cy="265118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설명선 1(테두리 및 강조선) 7"/>
          <p:cNvSpPr/>
          <p:nvPr/>
        </p:nvSpPr>
        <p:spPr>
          <a:xfrm>
            <a:off x="1691680" y="4653136"/>
            <a:ext cx="1144148" cy="288032"/>
          </a:xfrm>
          <a:prstGeom prst="accentBorderCallout1">
            <a:avLst>
              <a:gd name="adj1" fmla="val 4368"/>
              <a:gd name="adj2" fmla="val 105208"/>
              <a:gd name="adj3" fmla="val -110474"/>
              <a:gd name="adj4" fmla="val 149171"/>
            </a:avLst>
          </a:prstGeom>
          <a:solidFill>
            <a:schemeClr val="bg1"/>
          </a:solidFill>
          <a:ln w="889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수평 배치 면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9" name="설명선 1(테두리 및 강조선) 8"/>
          <p:cNvSpPr/>
          <p:nvPr/>
        </p:nvSpPr>
        <p:spPr>
          <a:xfrm>
            <a:off x="5076056" y="1772816"/>
            <a:ext cx="1080120" cy="360040"/>
          </a:xfrm>
          <a:prstGeom prst="accentBorderCallout1">
            <a:avLst>
              <a:gd name="adj1" fmla="val 56132"/>
              <a:gd name="adj2" fmla="val -4231"/>
              <a:gd name="adj3" fmla="val 199814"/>
              <a:gd name="adj4" fmla="val -32237"/>
            </a:avLst>
          </a:prstGeom>
          <a:solidFill>
            <a:schemeClr val="bg1"/>
          </a:solidFill>
          <a:ln w="889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STS90H1-2A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4410</TotalTime>
  <Words>342</Words>
  <Application>Microsoft Office PowerPoint</Application>
  <PresentationFormat>화면 슬라이드 쇼(4:3)</PresentationFormat>
  <Paragraphs>141</Paragraphs>
  <Slides>9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0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admin</dc:creator>
  <cp:lastModifiedBy>admin</cp:lastModifiedBy>
  <cp:revision>412</cp:revision>
  <dcterms:created xsi:type="dcterms:W3CDTF">2013-08-26T06:06:45Z</dcterms:created>
  <dcterms:modified xsi:type="dcterms:W3CDTF">2020-01-16T05:50:10Z</dcterms:modified>
</cp:coreProperties>
</file>